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04" r:id="rId2"/>
    <p:sldId id="1002" r:id="rId3"/>
    <p:sldId id="1034" r:id="rId4"/>
    <p:sldId id="1056" r:id="rId5"/>
    <p:sldId id="1035" r:id="rId6"/>
    <p:sldId id="1018" r:id="rId7"/>
    <p:sldId id="1036" r:id="rId8"/>
    <p:sldId id="1037" r:id="rId9"/>
    <p:sldId id="1038" r:id="rId10"/>
    <p:sldId id="1039" r:id="rId11"/>
    <p:sldId id="1020" r:id="rId12"/>
  </p:sldIdLst>
  <p:sldSz cx="9144000" cy="6858000" type="screen4x3"/>
  <p:notesSz cx="6991350" cy="9282113"/>
  <p:defaultTextStyle>
    <a:defPPr>
      <a:defRPr lang="en-US"/>
    </a:defPPr>
    <a:lvl1pPr algn="l" rtl="0" eaLnBrk="0" fontAlgn="base" hangingPunct="0">
      <a:spcBef>
        <a:spcPct val="0"/>
      </a:spcBef>
      <a:spcAft>
        <a:spcPct val="0"/>
      </a:spcAft>
      <a:defRPr sz="2800" b="1" kern="1200">
        <a:solidFill>
          <a:schemeClr val="accent2"/>
        </a:solidFill>
        <a:latin typeface="Comic Sans MS" pitchFamily="66" charset="0"/>
        <a:ea typeface="+mn-ea"/>
        <a:cs typeface="+mn-cs"/>
      </a:defRPr>
    </a:lvl1pPr>
    <a:lvl2pPr marL="457200" algn="l" rtl="0" eaLnBrk="0" fontAlgn="base" hangingPunct="0">
      <a:spcBef>
        <a:spcPct val="0"/>
      </a:spcBef>
      <a:spcAft>
        <a:spcPct val="0"/>
      </a:spcAft>
      <a:defRPr sz="2800" b="1" kern="1200">
        <a:solidFill>
          <a:schemeClr val="accent2"/>
        </a:solidFill>
        <a:latin typeface="Comic Sans MS" pitchFamily="66" charset="0"/>
        <a:ea typeface="+mn-ea"/>
        <a:cs typeface="+mn-cs"/>
      </a:defRPr>
    </a:lvl2pPr>
    <a:lvl3pPr marL="914400" algn="l" rtl="0" eaLnBrk="0" fontAlgn="base" hangingPunct="0">
      <a:spcBef>
        <a:spcPct val="0"/>
      </a:spcBef>
      <a:spcAft>
        <a:spcPct val="0"/>
      </a:spcAft>
      <a:defRPr sz="2800" b="1" kern="1200">
        <a:solidFill>
          <a:schemeClr val="accent2"/>
        </a:solidFill>
        <a:latin typeface="Comic Sans MS" pitchFamily="66" charset="0"/>
        <a:ea typeface="+mn-ea"/>
        <a:cs typeface="+mn-cs"/>
      </a:defRPr>
    </a:lvl3pPr>
    <a:lvl4pPr marL="1371600" algn="l" rtl="0" eaLnBrk="0" fontAlgn="base" hangingPunct="0">
      <a:spcBef>
        <a:spcPct val="0"/>
      </a:spcBef>
      <a:spcAft>
        <a:spcPct val="0"/>
      </a:spcAft>
      <a:defRPr sz="2800" b="1" kern="1200">
        <a:solidFill>
          <a:schemeClr val="accent2"/>
        </a:solidFill>
        <a:latin typeface="Comic Sans MS" pitchFamily="66" charset="0"/>
        <a:ea typeface="+mn-ea"/>
        <a:cs typeface="+mn-cs"/>
      </a:defRPr>
    </a:lvl4pPr>
    <a:lvl5pPr marL="1828800" algn="l" rtl="0" eaLnBrk="0" fontAlgn="base" hangingPunct="0">
      <a:spcBef>
        <a:spcPct val="0"/>
      </a:spcBef>
      <a:spcAft>
        <a:spcPct val="0"/>
      </a:spcAft>
      <a:defRPr sz="2800" b="1" kern="1200">
        <a:solidFill>
          <a:schemeClr val="accent2"/>
        </a:solidFill>
        <a:latin typeface="Comic Sans MS" pitchFamily="66" charset="0"/>
        <a:ea typeface="+mn-ea"/>
        <a:cs typeface="+mn-cs"/>
      </a:defRPr>
    </a:lvl5pPr>
    <a:lvl6pPr marL="2286000" algn="l" defTabSz="914400" rtl="0" eaLnBrk="1" latinLnBrk="0" hangingPunct="1">
      <a:defRPr sz="2800" b="1" kern="1200">
        <a:solidFill>
          <a:schemeClr val="accent2"/>
        </a:solidFill>
        <a:latin typeface="Comic Sans MS" pitchFamily="66" charset="0"/>
        <a:ea typeface="+mn-ea"/>
        <a:cs typeface="+mn-cs"/>
      </a:defRPr>
    </a:lvl6pPr>
    <a:lvl7pPr marL="2743200" algn="l" defTabSz="914400" rtl="0" eaLnBrk="1" latinLnBrk="0" hangingPunct="1">
      <a:defRPr sz="2800" b="1" kern="1200">
        <a:solidFill>
          <a:schemeClr val="accent2"/>
        </a:solidFill>
        <a:latin typeface="Comic Sans MS" pitchFamily="66" charset="0"/>
        <a:ea typeface="+mn-ea"/>
        <a:cs typeface="+mn-cs"/>
      </a:defRPr>
    </a:lvl7pPr>
    <a:lvl8pPr marL="3200400" algn="l" defTabSz="914400" rtl="0" eaLnBrk="1" latinLnBrk="0" hangingPunct="1">
      <a:defRPr sz="2800" b="1" kern="1200">
        <a:solidFill>
          <a:schemeClr val="accent2"/>
        </a:solidFill>
        <a:latin typeface="Comic Sans MS" pitchFamily="66" charset="0"/>
        <a:ea typeface="+mn-ea"/>
        <a:cs typeface="+mn-cs"/>
      </a:defRPr>
    </a:lvl8pPr>
    <a:lvl9pPr marL="3657600" algn="l" defTabSz="914400" rtl="0" eaLnBrk="1" latinLnBrk="0" hangingPunct="1">
      <a:defRPr sz="2800" b="1" kern="1200">
        <a:solidFill>
          <a:schemeClr val="accent2"/>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3814">
          <p15:clr>
            <a:srgbClr val="A4A3A4"/>
          </p15:clr>
        </p15:guide>
        <p15:guide id="2" pos="2923">
          <p15:clr>
            <a:srgbClr val="A4A3A4"/>
          </p15:clr>
        </p15:guide>
      </p15:sldGuideLst>
    </p:ext>
    <p:ext uri="{2D200454-40CA-4A62-9FC3-DE9A4176ACB9}">
      <p15:notesGuideLst xmlns:p15="http://schemas.microsoft.com/office/powerpoint/2012/main">
        <p15:guide id="1" orient="horz" pos="2160">
          <p15:clr>
            <a:srgbClr val="A4A3A4"/>
          </p15:clr>
        </p15:guide>
        <p15:guide id="2" pos="288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FF00"/>
    <a:srgbClr val="E6E6E6"/>
    <a:srgbClr val="FFCCFF"/>
    <a:srgbClr val="006600"/>
    <a:srgbClr val="CC3399"/>
    <a:srgbClr val="FFFF99"/>
    <a:srgbClr val="669900"/>
    <a:srgbClr val="CC99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76384" autoAdjust="0"/>
  </p:normalViewPr>
  <p:slideViewPr>
    <p:cSldViewPr snapToGrid="0">
      <p:cViewPr>
        <p:scale>
          <a:sx n="50" d="100"/>
          <a:sy n="50" d="100"/>
        </p:scale>
        <p:origin x="1156" y="-308"/>
      </p:cViewPr>
      <p:guideLst>
        <p:guide orient="horz" pos="3814"/>
        <p:guide pos="29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1590" y="-72"/>
      </p:cViewPr>
      <p:guideLst>
        <p:guide orient="horz" pos="2160"/>
        <p:guide pos="288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2977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28950"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49325">
              <a:defRPr sz="1000" b="0" i="1">
                <a:solidFill>
                  <a:schemeClr val="tx1"/>
                </a:solidFill>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962400" y="-1588"/>
            <a:ext cx="3028950"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9325">
              <a:defRPr sz="1000" b="0" i="1">
                <a:solidFill>
                  <a:schemeClr val="tx1"/>
                </a:solidFill>
                <a:latin typeface="Times New Roman" pitchFamily="18"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4275" y="701675"/>
            <a:ext cx="4624388"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3450" y="4408488"/>
            <a:ext cx="5124450" cy="4176712"/>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16975"/>
            <a:ext cx="3028950"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49325">
              <a:defRPr sz="1000" b="0" i="1">
                <a:solidFill>
                  <a:schemeClr val="tx1"/>
                </a:solidFill>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3962400" y="8816975"/>
            <a:ext cx="3028950"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9325">
              <a:defRPr sz="1000" b="0" i="1">
                <a:solidFill>
                  <a:schemeClr val="tx1"/>
                </a:solidFill>
                <a:latin typeface="Times New Roman" pitchFamily="18" charset="0"/>
              </a:defRPr>
            </a:lvl1pPr>
          </a:lstStyle>
          <a:p>
            <a:pPr>
              <a:defRPr/>
            </a:pPr>
            <a:fld id="{5D06E016-D78B-4F96-9CC5-8B53EEB0AE89}" type="slidenum">
              <a:rPr lang="en-US"/>
              <a:pPr>
                <a:defRPr/>
              </a:pPr>
              <a:t>‹#›</a:t>
            </a:fld>
            <a:endParaRPr lang="en-US"/>
          </a:p>
        </p:txBody>
      </p:sp>
    </p:spTree>
    <p:extLst>
      <p:ext uri="{BB962C8B-B14F-4D97-AF65-F5344CB8AC3E}">
        <p14:creationId xmlns:p14="http://schemas.microsoft.com/office/powerpoint/2010/main" val="3505097919"/>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1</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I’m in the CS </a:t>
            </a:r>
            <a:r>
              <a:rPr lang="en-US" dirty="0" err="1" smtClean="0"/>
              <a:t>dept</a:t>
            </a:r>
            <a:r>
              <a:rPr lang="en-US" dirty="0" smtClean="0"/>
              <a:t> at CMU, but I work</a:t>
            </a:r>
            <a:r>
              <a:rPr lang="en-US" baseline="0" dirty="0" smtClean="0"/>
              <a:t> on LIDS-type research.  I </a:t>
            </a:r>
            <a:r>
              <a:rPr lang="en-US" baseline="0" dirty="0" smtClean="0"/>
              <a:t>did my postdoc here at MIT.</a:t>
            </a:r>
          </a:p>
          <a:p>
            <a:endParaRPr lang="en-US" baseline="0" dirty="0" smtClean="0"/>
          </a:p>
          <a:p>
            <a:r>
              <a:rPr lang="en-US" baseline="0" dirty="0" smtClean="0"/>
              <a:t>I work in the area of q-theory, which is the study of queues.</a:t>
            </a:r>
          </a:p>
          <a:p>
            <a:r>
              <a:rPr lang="en-US" baseline="0" dirty="0" smtClean="0"/>
              <a:t>For example, I spend a lot of time wondering why there’s always a line at the women’s restroom and never at the men’s. </a:t>
            </a:r>
          </a:p>
          <a:p>
            <a:r>
              <a:rPr lang="en-US" baseline="0" dirty="0" smtClean="0"/>
              <a:t>You know, the Economist did a study on this a few years ago, and found that women spend twice as long in the restroom as men (probably all that hand-washing …).   So you might think that if you double the number of women’s rooms then delays become equal.   But as a  q-theorist, I know that even doubling is not actually enough …</a:t>
            </a:r>
          </a:p>
          <a:p>
            <a:endParaRPr lang="en-US" baseline="0" dirty="0" smtClean="0"/>
          </a:p>
          <a:p>
            <a:r>
              <a:rPr lang="en-US" baseline="0" dirty="0" smtClean="0"/>
              <a:t>Anyway, let’s look at some traditional queueing models.  </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10</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baseline="0" dirty="0" smtClean="0"/>
          </a:p>
        </p:txBody>
      </p:sp>
    </p:spTree>
    <p:extLst>
      <p:ext uri="{BB962C8B-B14F-4D97-AF65-F5344CB8AC3E}">
        <p14:creationId xmlns:p14="http://schemas.microsoft.com/office/powerpoint/2010/main" val="3248375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11</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baseline="0" dirty="0" smtClean="0"/>
          </a:p>
        </p:txBody>
      </p:sp>
    </p:spTree>
    <p:extLst>
      <p:ext uri="{BB962C8B-B14F-4D97-AF65-F5344CB8AC3E}">
        <p14:creationId xmlns:p14="http://schemas.microsoft.com/office/powerpoint/2010/main" val="197002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2</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r>
              <a:rPr lang="en-US" baseline="0" dirty="0" smtClean="0"/>
              <a:t>This is the simplest model.   Think of this as a CPU run queue, or a queue at a router.   Jobs queue up and are served here by the server.  </a:t>
            </a:r>
          </a:p>
          <a:p>
            <a:endParaRPr lang="en-US" baseline="0" dirty="0" smtClean="0"/>
          </a:p>
          <a:p>
            <a:r>
              <a:rPr lang="en-US" baseline="0" dirty="0" smtClean="0"/>
              <a:t>This is the bank model.  There are many servers.   Job goes to whatever server frees up first.</a:t>
            </a:r>
          </a:p>
          <a:p>
            <a:endParaRPr lang="en-US" baseline="0" dirty="0" smtClean="0"/>
          </a:p>
          <a:p>
            <a:r>
              <a:rPr lang="en-US" baseline="0" dirty="0" smtClean="0"/>
              <a:t>This last model is a supermarket model or a load balancer in data center.   There are many separate queues, each with their own server.   When customer or job walks up it might choose to Join </a:t>
            </a:r>
            <a:r>
              <a:rPr lang="en-US" baseline="0" dirty="0" err="1" smtClean="0"/>
              <a:t>Shorest</a:t>
            </a:r>
            <a:r>
              <a:rPr lang="en-US" baseline="0" dirty="0" smtClean="0"/>
              <a:t> Queue.  </a:t>
            </a:r>
          </a:p>
          <a:p>
            <a:endParaRPr lang="en-US" baseline="0" dirty="0" smtClean="0"/>
          </a:p>
          <a:p>
            <a:pPr marL="0" marR="0" lvl="0" indent="0" algn="l" defTabSz="949325" rtl="0" eaLnBrk="0" fontAlgn="base" latinLnBrk="0" hangingPunct="0">
              <a:lnSpc>
                <a:spcPct val="100000"/>
              </a:lnSpc>
              <a:spcBef>
                <a:spcPct val="30000"/>
              </a:spcBef>
              <a:spcAft>
                <a:spcPct val="0"/>
              </a:spcAft>
              <a:buClrTx/>
              <a:buSzTx/>
              <a:buFontTx/>
              <a:buNone/>
              <a:tabLst/>
              <a:defRPr/>
            </a:pPr>
            <a:r>
              <a:rPr lang="en-US" baseline="0" dirty="0" smtClean="0"/>
              <a:t>One thing that </a:t>
            </a:r>
            <a:r>
              <a:rPr lang="en-US" b="1" baseline="0" dirty="0" smtClean="0"/>
              <a:t>all these traditional queueing models have in common is that a job or customer occupies exactly ONE server</a:t>
            </a:r>
            <a:r>
              <a:rPr lang="en-US" baseline="0" dirty="0" smtClean="0"/>
              <a:t>.   </a:t>
            </a:r>
          </a:p>
          <a:p>
            <a:endParaRPr lang="en-US" baseline="0" dirty="0" smtClean="0"/>
          </a:p>
          <a:p>
            <a:endParaRPr lang="en-US" baseline="0" dirty="0" smtClean="0"/>
          </a:p>
          <a:p>
            <a:r>
              <a:rPr lang="en-US" baseline="0" dirty="0" smtClean="0"/>
              <a:t>Lead in:  You might wonder why we have queues.  Most people think queueing occurs because there’s high load (more arrivals than departures).   But many companies I talk to complain that their load is low and yet they still have high queueing times.   The reason for the high queueing times is variability in the job sizes (mixing up small jobs with large ones, which means that small jobs end up waiting behind large ones).  It turns out that in computer workloads, this variability can be quite high.  </a:t>
            </a:r>
          </a:p>
          <a:p>
            <a:endParaRPr lang="en-US" baseline="0" dirty="0" smtClean="0"/>
          </a:p>
          <a:p>
            <a:endParaRPr lang="en-US" baseline="0" dirty="0" smtClean="0"/>
          </a:p>
        </p:txBody>
      </p:sp>
    </p:spTree>
    <p:extLst>
      <p:ext uri="{BB962C8B-B14F-4D97-AF65-F5344CB8AC3E}">
        <p14:creationId xmlns:p14="http://schemas.microsoft.com/office/powerpoint/2010/main" val="986386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3</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baseline="0" dirty="0" smtClean="0"/>
              <a:t>I do work with a lot of companies, and here’s the type of distribution that I tend to see.</a:t>
            </a:r>
          </a:p>
          <a:p>
            <a:r>
              <a:rPr lang="en-US" baseline="0" dirty="0" smtClean="0"/>
              <a:t>What I’m showing you here is … Notice this is on a log-log scale.  Don’t pay attention to individual numbers on x axis, which are arbitrary and just for illustration.</a:t>
            </a:r>
          </a:p>
          <a:p>
            <a:r>
              <a:rPr lang="en-US" baseline="0" dirty="0" smtClean="0"/>
              <a:t>There are 2 things to notice here, and both explain the reason why we wait:</a:t>
            </a:r>
          </a:p>
          <a:p>
            <a:r>
              <a:rPr lang="en-US" baseline="0" dirty="0" smtClean="0"/>
              <a:t>80/20 often touted but not true</a:t>
            </a:r>
          </a:p>
          <a:p>
            <a:r>
              <a:rPr lang="en-US" baseline="0" dirty="0" smtClean="0"/>
              <a:t>1%/50% </a:t>
            </a:r>
            <a:r>
              <a:rPr lang="en-US" baseline="0" dirty="0" smtClean="0"/>
              <a:t>– wealth in the </a:t>
            </a:r>
            <a:r>
              <a:rPr lang="en-US" baseline="0" dirty="0" smtClean="0"/>
              <a:t>country – also my PhD thesis.</a:t>
            </a:r>
            <a:endParaRPr lang="en-US" baseline="0" dirty="0" smtClean="0"/>
          </a:p>
          <a:p>
            <a:r>
              <a:rPr lang="en-US" baseline="0" dirty="0" smtClean="0"/>
              <a:t>Truth </a:t>
            </a:r>
            <a:r>
              <a:rPr lang="en-US" baseline="0" dirty="0" smtClean="0"/>
              <a:t>1%/97%.</a:t>
            </a:r>
            <a:endParaRPr lang="en-US" baseline="0" dirty="0" smtClean="0"/>
          </a:p>
          <a:p>
            <a:r>
              <a:rPr lang="en-US" baseline="0" dirty="0" smtClean="0"/>
              <a:t>Implications:  These hogs are starving out the other 99% of jobs.  Causing huge waits.   Must get the hogs out of the way.  Much of the research in LIDS is about getting hogs out of the way.  </a:t>
            </a:r>
          </a:p>
        </p:txBody>
      </p:sp>
    </p:spTree>
    <p:extLst>
      <p:ext uri="{BB962C8B-B14F-4D97-AF65-F5344CB8AC3E}">
        <p14:creationId xmlns:p14="http://schemas.microsoft.com/office/powerpoint/2010/main" val="131109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4</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baseline="0" dirty="0" smtClean="0"/>
              <a:t>I do work with a lot of companies, and here’s the type of distribution that I tend to see.</a:t>
            </a:r>
          </a:p>
          <a:p>
            <a:r>
              <a:rPr lang="en-US" baseline="0" dirty="0" smtClean="0"/>
              <a:t>What I’m showing you here is … Notice this is on a log-log scale.</a:t>
            </a:r>
          </a:p>
          <a:p>
            <a:r>
              <a:rPr lang="en-US" baseline="0" dirty="0" smtClean="0"/>
              <a:t>There are 2 things to notice here, and both explain the reason why we wait:</a:t>
            </a:r>
          </a:p>
          <a:p>
            <a:r>
              <a:rPr lang="en-US" baseline="0" dirty="0" smtClean="0"/>
              <a:t>80/20 often touted but not true</a:t>
            </a:r>
          </a:p>
          <a:p>
            <a:r>
              <a:rPr lang="en-US" baseline="0" dirty="0" smtClean="0"/>
              <a:t>Truth 1/97.</a:t>
            </a:r>
          </a:p>
          <a:p>
            <a:endParaRPr lang="en-US" baseline="0" dirty="0" smtClean="0"/>
          </a:p>
          <a:p>
            <a:r>
              <a:rPr lang="en-US" baseline="0" dirty="0" smtClean="0"/>
              <a:t>Let me try to put this in a way that everyone can relate to.   You all graduated from MIT, so you’re probably in the top 1% of wage earners.   So now imagine that the people earning in the top 1% control 97% of the total money.  That’s pretty stunning.  Anyway, the fact that the 1% biggest jobs comprise 97% of </a:t>
            </a:r>
            <a:r>
              <a:rPr lang="en-US" baseline="0" dirty="0" err="1" smtClean="0"/>
              <a:t>cpu</a:t>
            </a:r>
            <a:r>
              <a:rPr lang="en-US" baseline="0" dirty="0" smtClean="0"/>
              <a:t> usage has huge implications for scheduling.   These hogs are starving out the other 99% of jobs.  Causing huge waits.   Must get the hogs out of the way.  Much of the research in LIDS is about getting hogs out of the way.  </a:t>
            </a:r>
          </a:p>
        </p:txBody>
      </p:sp>
    </p:spTree>
    <p:extLst>
      <p:ext uri="{BB962C8B-B14F-4D97-AF65-F5344CB8AC3E}">
        <p14:creationId xmlns:p14="http://schemas.microsoft.com/office/powerpoint/2010/main" val="2072554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5</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baseline="0" dirty="0" smtClean="0"/>
              <a:t>For instance much research is driven by finding better scheduling policies to combat this job size variability, like letting the short jobs run ahead of the long ones.   Also, there’s a ton of research on better dispatching to combat job size variability by creating separate queues for short jobs and long ones, just like in the supermarket.   </a:t>
            </a:r>
          </a:p>
          <a:p>
            <a:endParaRPr lang="en-US" baseline="0" dirty="0" smtClean="0"/>
          </a:p>
          <a:p>
            <a:r>
              <a:rPr lang="en-US" baseline="0" dirty="0" smtClean="0"/>
              <a:t>Lead in to next slide:   We have been studying these models for a long time and have a good idea of what to do and how to analyze delays.   But we’re still in the traditional model here where </a:t>
            </a:r>
            <a:r>
              <a:rPr lang="en-US" b="1" baseline="0" dirty="0" smtClean="0"/>
              <a:t>each job occupies ONE server only</a:t>
            </a:r>
            <a:r>
              <a:rPr lang="en-US" baseline="0" dirty="0" smtClean="0"/>
              <a:t>.</a:t>
            </a:r>
          </a:p>
        </p:txBody>
      </p:sp>
    </p:spTree>
    <p:extLst>
      <p:ext uri="{BB962C8B-B14F-4D97-AF65-F5344CB8AC3E}">
        <p14:creationId xmlns:p14="http://schemas.microsoft.com/office/powerpoint/2010/main" val="505875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6</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baseline="0" dirty="0" smtClean="0"/>
              <a:t>Today’s world is way more complicated</a:t>
            </a:r>
            <a:r>
              <a:rPr lang="en-US" baseline="0" dirty="0" smtClean="0"/>
              <a:t>.   </a:t>
            </a:r>
            <a:endParaRPr lang="en-US" baseline="0" dirty="0" smtClean="0"/>
          </a:p>
        </p:txBody>
      </p:sp>
    </p:spTree>
    <p:extLst>
      <p:ext uri="{BB962C8B-B14F-4D97-AF65-F5344CB8AC3E}">
        <p14:creationId xmlns:p14="http://schemas.microsoft.com/office/powerpoint/2010/main" val="2137048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7</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baseline="0" dirty="0" smtClean="0"/>
          </a:p>
        </p:txBody>
      </p:sp>
    </p:spTree>
    <p:extLst>
      <p:ext uri="{BB962C8B-B14F-4D97-AF65-F5344CB8AC3E}">
        <p14:creationId xmlns:p14="http://schemas.microsoft.com/office/powerpoint/2010/main" val="233925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8</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baseline="0" dirty="0" smtClean="0"/>
          </a:p>
        </p:txBody>
      </p:sp>
    </p:spTree>
    <p:extLst>
      <p:ext uri="{BB962C8B-B14F-4D97-AF65-F5344CB8AC3E}">
        <p14:creationId xmlns:p14="http://schemas.microsoft.com/office/powerpoint/2010/main" val="252239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800" b="1">
                <a:solidFill>
                  <a:schemeClr val="accent2"/>
                </a:solidFill>
                <a:latin typeface="Comic Sans MS" pitchFamily="66" charset="0"/>
              </a:defRPr>
            </a:lvl1pPr>
            <a:lvl2pPr marL="742950" indent="-285750" defTabSz="949325">
              <a:defRPr sz="2800" b="1">
                <a:solidFill>
                  <a:schemeClr val="accent2"/>
                </a:solidFill>
                <a:latin typeface="Comic Sans MS" pitchFamily="66" charset="0"/>
              </a:defRPr>
            </a:lvl2pPr>
            <a:lvl3pPr marL="1143000" indent="-228600" defTabSz="949325">
              <a:defRPr sz="2800" b="1">
                <a:solidFill>
                  <a:schemeClr val="accent2"/>
                </a:solidFill>
                <a:latin typeface="Comic Sans MS" pitchFamily="66" charset="0"/>
              </a:defRPr>
            </a:lvl3pPr>
            <a:lvl4pPr marL="1600200" indent="-228600" defTabSz="949325">
              <a:defRPr sz="2800" b="1">
                <a:solidFill>
                  <a:schemeClr val="accent2"/>
                </a:solidFill>
                <a:latin typeface="Comic Sans MS" pitchFamily="66" charset="0"/>
              </a:defRPr>
            </a:lvl4pPr>
            <a:lvl5pPr marL="2057400" indent="-228600" defTabSz="949325">
              <a:defRPr sz="2800" b="1">
                <a:solidFill>
                  <a:schemeClr val="accent2"/>
                </a:solidFill>
                <a:latin typeface="Comic Sans MS" pitchFamily="66" charset="0"/>
              </a:defRPr>
            </a:lvl5pPr>
            <a:lvl6pPr marL="2514600" indent="-228600" defTabSz="949325" eaLnBrk="0" fontAlgn="base" hangingPunct="0">
              <a:spcBef>
                <a:spcPct val="0"/>
              </a:spcBef>
              <a:spcAft>
                <a:spcPct val="0"/>
              </a:spcAft>
              <a:defRPr sz="2800" b="1">
                <a:solidFill>
                  <a:schemeClr val="accent2"/>
                </a:solidFill>
                <a:latin typeface="Comic Sans MS" pitchFamily="66" charset="0"/>
              </a:defRPr>
            </a:lvl6pPr>
            <a:lvl7pPr marL="2971800" indent="-228600" defTabSz="949325" eaLnBrk="0" fontAlgn="base" hangingPunct="0">
              <a:spcBef>
                <a:spcPct val="0"/>
              </a:spcBef>
              <a:spcAft>
                <a:spcPct val="0"/>
              </a:spcAft>
              <a:defRPr sz="2800" b="1">
                <a:solidFill>
                  <a:schemeClr val="accent2"/>
                </a:solidFill>
                <a:latin typeface="Comic Sans MS" pitchFamily="66" charset="0"/>
              </a:defRPr>
            </a:lvl7pPr>
            <a:lvl8pPr marL="3429000" indent="-228600" defTabSz="949325" eaLnBrk="0" fontAlgn="base" hangingPunct="0">
              <a:spcBef>
                <a:spcPct val="0"/>
              </a:spcBef>
              <a:spcAft>
                <a:spcPct val="0"/>
              </a:spcAft>
              <a:defRPr sz="2800" b="1">
                <a:solidFill>
                  <a:schemeClr val="accent2"/>
                </a:solidFill>
                <a:latin typeface="Comic Sans MS" pitchFamily="66" charset="0"/>
              </a:defRPr>
            </a:lvl8pPr>
            <a:lvl9pPr marL="3886200" indent="-228600" defTabSz="949325" eaLnBrk="0" fontAlgn="base" hangingPunct="0">
              <a:spcBef>
                <a:spcPct val="0"/>
              </a:spcBef>
              <a:spcAft>
                <a:spcPct val="0"/>
              </a:spcAft>
              <a:defRPr sz="2800" b="1">
                <a:solidFill>
                  <a:schemeClr val="accent2"/>
                </a:solidFill>
                <a:latin typeface="Comic Sans MS" pitchFamily="66" charset="0"/>
              </a:defRPr>
            </a:lvl9pPr>
          </a:lstStyle>
          <a:p>
            <a:fld id="{A3416852-1DF9-44CD-BBA1-B7DCBCCE631D}" type="slidenum">
              <a:rPr lang="en-US" sz="1000" b="0" smtClean="0">
                <a:solidFill>
                  <a:schemeClr val="tx1"/>
                </a:solidFill>
                <a:latin typeface="Times New Roman" pitchFamily="18" charset="0"/>
              </a:rPr>
              <a:pPr/>
              <a:t>9</a:t>
            </a:fld>
            <a:endParaRPr lang="en-US" sz="1000" b="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baseline="0" dirty="0" smtClean="0"/>
          </a:p>
        </p:txBody>
      </p:sp>
    </p:spTree>
    <p:extLst>
      <p:ext uri="{BB962C8B-B14F-4D97-AF65-F5344CB8AC3E}">
        <p14:creationId xmlns:p14="http://schemas.microsoft.com/office/powerpoint/2010/main" val="88272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F1BECE03-BF4B-4A36-A0DD-802BC684528F}" type="slidenum">
              <a:rPr lang="en-US"/>
              <a:pPr>
                <a:defRPr/>
              </a:pPr>
              <a:t>‹#›</a:t>
            </a:fld>
            <a:endParaRPr lang="en-US"/>
          </a:p>
        </p:txBody>
      </p:sp>
    </p:spTree>
    <p:extLst>
      <p:ext uri="{BB962C8B-B14F-4D97-AF65-F5344CB8AC3E}">
        <p14:creationId xmlns:p14="http://schemas.microsoft.com/office/powerpoint/2010/main" val="64809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F7B3D27-D903-4A9D-AF91-DD6B373E1C79}" type="slidenum">
              <a:rPr lang="en-US"/>
              <a:pPr>
                <a:defRPr/>
              </a:pPr>
              <a:t>‹#›</a:t>
            </a:fld>
            <a:endParaRPr lang="en-US"/>
          </a:p>
        </p:txBody>
      </p:sp>
    </p:spTree>
    <p:extLst>
      <p:ext uri="{BB962C8B-B14F-4D97-AF65-F5344CB8AC3E}">
        <p14:creationId xmlns:p14="http://schemas.microsoft.com/office/powerpoint/2010/main" val="171334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46F9F5C-1D35-49BA-AC1B-7D30E58B33F9}" type="slidenum">
              <a:rPr lang="en-US"/>
              <a:pPr>
                <a:defRPr/>
              </a:pPr>
              <a:t>‹#›</a:t>
            </a:fld>
            <a:endParaRPr lang="en-US"/>
          </a:p>
        </p:txBody>
      </p:sp>
    </p:spTree>
    <p:extLst>
      <p:ext uri="{BB962C8B-B14F-4D97-AF65-F5344CB8AC3E}">
        <p14:creationId xmlns:p14="http://schemas.microsoft.com/office/powerpoint/2010/main" val="115466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0CC195D-35AE-4D92-984F-E590976B285F}" type="slidenum">
              <a:rPr lang="en-US"/>
              <a:pPr>
                <a:defRPr/>
              </a:pPr>
              <a:t>‹#›</a:t>
            </a:fld>
            <a:endParaRPr lang="en-US"/>
          </a:p>
        </p:txBody>
      </p:sp>
    </p:spTree>
    <p:extLst>
      <p:ext uri="{BB962C8B-B14F-4D97-AF65-F5344CB8AC3E}">
        <p14:creationId xmlns:p14="http://schemas.microsoft.com/office/powerpoint/2010/main" val="383202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D3A723D-BB83-4B4D-8225-0C7C19DA4ABB}" type="slidenum">
              <a:rPr lang="en-US"/>
              <a:pPr>
                <a:defRPr/>
              </a:pPr>
              <a:t>‹#›</a:t>
            </a:fld>
            <a:endParaRPr lang="en-US"/>
          </a:p>
        </p:txBody>
      </p:sp>
    </p:spTree>
    <p:extLst>
      <p:ext uri="{BB962C8B-B14F-4D97-AF65-F5344CB8AC3E}">
        <p14:creationId xmlns:p14="http://schemas.microsoft.com/office/powerpoint/2010/main" val="209389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458517B-6C6A-4A59-8EB7-C84ED320C2F5}" type="slidenum">
              <a:rPr lang="en-US"/>
              <a:pPr>
                <a:defRPr/>
              </a:pPr>
              <a:t>‹#›</a:t>
            </a:fld>
            <a:endParaRPr lang="en-US"/>
          </a:p>
        </p:txBody>
      </p:sp>
    </p:spTree>
    <p:extLst>
      <p:ext uri="{BB962C8B-B14F-4D97-AF65-F5344CB8AC3E}">
        <p14:creationId xmlns:p14="http://schemas.microsoft.com/office/powerpoint/2010/main" val="391865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5DE64F25-664C-4171-93A0-5128521E3931}" type="slidenum">
              <a:rPr lang="en-US"/>
              <a:pPr>
                <a:defRPr/>
              </a:pPr>
              <a:t>‹#›</a:t>
            </a:fld>
            <a:endParaRPr lang="en-US"/>
          </a:p>
        </p:txBody>
      </p:sp>
    </p:spTree>
    <p:extLst>
      <p:ext uri="{BB962C8B-B14F-4D97-AF65-F5344CB8AC3E}">
        <p14:creationId xmlns:p14="http://schemas.microsoft.com/office/powerpoint/2010/main" val="240689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316EBF9-2595-425F-A029-D14A38C7AACC}" type="slidenum">
              <a:rPr lang="en-US"/>
              <a:pPr>
                <a:defRPr/>
              </a:pPr>
              <a:t>‹#›</a:t>
            </a:fld>
            <a:endParaRPr lang="en-US"/>
          </a:p>
        </p:txBody>
      </p:sp>
    </p:spTree>
    <p:extLst>
      <p:ext uri="{BB962C8B-B14F-4D97-AF65-F5344CB8AC3E}">
        <p14:creationId xmlns:p14="http://schemas.microsoft.com/office/powerpoint/2010/main" val="113602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C5D58936-B6ED-4707-B4D1-AA811F3F828F}" type="slidenum">
              <a:rPr lang="en-US"/>
              <a:pPr>
                <a:defRPr/>
              </a:pPr>
              <a:t>‹#›</a:t>
            </a:fld>
            <a:endParaRPr lang="en-US"/>
          </a:p>
        </p:txBody>
      </p:sp>
    </p:spTree>
    <p:extLst>
      <p:ext uri="{BB962C8B-B14F-4D97-AF65-F5344CB8AC3E}">
        <p14:creationId xmlns:p14="http://schemas.microsoft.com/office/powerpoint/2010/main" val="300135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E741183-9CD9-4A4E-B717-98F23165EB6D}" type="slidenum">
              <a:rPr lang="en-US"/>
              <a:pPr>
                <a:defRPr/>
              </a:pPr>
              <a:t>‹#›</a:t>
            </a:fld>
            <a:endParaRPr lang="en-US"/>
          </a:p>
        </p:txBody>
      </p:sp>
    </p:spTree>
    <p:extLst>
      <p:ext uri="{BB962C8B-B14F-4D97-AF65-F5344CB8AC3E}">
        <p14:creationId xmlns:p14="http://schemas.microsoft.com/office/powerpoint/2010/main" val="149095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2CAA41C-6A33-4A6C-9C5D-DDAC6A9CAACF}" type="slidenum">
              <a:rPr lang="en-US"/>
              <a:pPr>
                <a:defRPr/>
              </a:pPr>
              <a:t>‹#›</a:t>
            </a:fld>
            <a:endParaRPr lang="en-US"/>
          </a:p>
        </p:txBody>
      </p:sp>
    </p:spTree>
    <p:extLst>
      <p:ext uri="{BB962C8B-B14F-4D97-AF65-F5344CB8AC3E}">
        <p14:creationId xmlns:p14="http://schemas.microsoft.com/office/powerpoint/2010/main" val="322400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sp>
        <p:nvSpPr>
          <p:cNvPr id="1028" name="Rectangle 4"/>
          <p:cNvSpPr>
            <a:spLocks noGrp="1" noChangeArrowheads="1"/>
          </p:cNvSpPr>
          <p:nvPr>
            <p:ph type="dt" sz="half" idx="2"/>
          </p:nvPr>
        </p:nvSpPr>
        <p:spPr bwMode="auto">
          <a:xfrm>
            <a:off x="685800" y="6438900"/>
            <a:ext cx="2362200" cy="4175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solidFill>
                  <a:schemeClr val="tx1"/>
                </a:solidFill>
                <a:latin typeface="+mn-lt"/>
              </a:defRPr>
            </a:lvl1pPr>
          </a:lstStyle>
          <a:p>
            <a:pPr>
              <a:defRPr/>
            </a:pPr>
            <a:endParaRPr lang="en-US"/>
          </a:p>
        </p:txBody>
      </p:sp>
      <p:sp>
        <p:nvSpPr>
          <p:cNvPr id="1029" name="Rectangle 5"/>
          <p:cNvSpPr>
            <a:spLocks noGrp="1" noChangeArrowheads="1"/>
          </p:cNvSpPr>
          <p:nvPr>
            <p:ph type="sldNum" sz="quarter" idx="4"/>
          </p:nvPr>
        </p:nvSpPr>
        <p:spPr bwMode="auto">
          <a:xfrm>
            <a:off x="6553200" y="6400800"/>
            <a:ext cx="2589213" cy="4175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solidFill>
                  <a:schemeClr val="tx1"/>
                </a:solidFill>
                <a:latin typeface="+mn-lt"/>
              </a:defRPr>
            </a:lvl1pPr>
          </a:lstStyle>
          <a:p>
            <a:pPr>
              <a:defRPr/>
            </a:pPr>
            <a:fld id="{0F7098E8-78FF-4ED1-8DA4-0CB8191069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5.jpg"/><Relationship Id="rId5" Type="http://schemas.openxmlformats.org/officeDocument/2006/relationships/image" Target="../media/image14.png"/><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lstStyle/>
          <a:p>
            <a:pPr>
              <a:defRPr/>
            </a:pPr>
            <a:fld id="{0A747A86-D8B7-447B-A3A5-116CA8292072}" type="slidenum">
              <a:rPr lang="en-US"/>
              <a:pPr>
                <a:defRPr/>
              </a:pPr>
              <a:t>1</a:t>
            </a:fld>
            <a:endParaRPr lang="en-US" dirty="0"/>
          </a:p>
        </p:txBody>
      </p:sp>
      <p:sp>
        <p:nvSpPr>
          <p:cNvPr id="4" name="Rectangle 3"/>
          <p:cNvSpPr/>
          <p:nvPr/>
        </p:nvSpPr>
        <p:spPr>
          <a:xfrm>
            <a:off x="1730713" y="2607681"/>
            <a:ext cx="5834540" cy="1200329"/>
          </a:xfrm>
          <a:prstGeom prst="rect">
            <a:avLst/>
          </a:prstGeom>
        </p:spPr>
        <p:txBody>
          <a:bodyPr wrap="square">
            <a:spAutoFit/>
          </a:bodyPr>
          <a:lstStyle/>
          <a:p>
            <a:pPr algn="ctr"/>
            <a:r>
              <a:rPr lang="en-US" sz="2400" b="0" dirty="0">
                <a:solidFill>
                  <a:srgbClr val="800080"/>
                </a:solidFill>
              </a:rPr>
              <a:t>Mor </a:t>
            </a:r>
            <a:r>
              <a:rPr lang="en-US" sz="2400" b="0" dirty="0" smtClean="0">
                <a:solidFill>
                  <a:srgbClr val="800080"/>
                </a:solidFill>
              </a:rPr>
              <a:t>Harchol-Balter</a:t>
            </a:r>
            <a:endParaRPr lang="en-US" sz="2400" b="0" dirty="0">
              <a:solidFill>
                <a:srgbClr val="800080"/>
              </a:solidFill>
            </a:endParaRPr>
          </a:p>
          <a:p>
            <a:pPr algn="ctr"/>
            <a:r>
              <a:rPr lang="en-US" sz="2400" b="0" dirty="0" smtClean="0">
                <a:solidFill>
                  <a:srgbClr val="800080"/>
                </a:solidFill>
              </a:rPr>
              <a:t>Carnegie Mellon University </a:t>
            </a:r>
          </a:p>
          <a:p>
            <a:pPr algn="ctr"/>
            <a:r>
              <a:rPr lang="en-US" sz="2400" b="0" dirty="0" smtClean="0">
                <a:solidFill>
                  <a:srgbClr val="800080"/>
                </a:solidFill>
              </a:rPr>
              <a:t>Computer Science</a:t>
            </a:r>
            <a:endParaRPr lang="en-US" sz="2400" b="0" dirty="0">
              <a:solidFill>
                <a:srgbClr val="800080"/>
              </a:solidFill>
            </a:endParaRPr>
          </a:p>
        </p:txBody>
      </p:sp>
      <p:sp>
        <p:nvSpPr>
          <p:cNvPr id="8" name="TextBox 7"/>
          <p:cNvSpPr txBox="1"/>
          <p:nvPr/>
        </p:nvSpPr>
        <p:spPr>
          <a:xfrm>
            <a:off x="595280" y="1573542"/>
            <a:ext cx="8998223" cy="707886"/>
          </a:xfrm>
          <a:prstGeom prst="rect">
            <a:avLst/>
          </a:prstGeom>
          <a:noFill/>
        </p:spPr>
        <p:txBody>
          <a:bodyPr wrap="square" rtlCol="0">
            <a:spAutoFit/>
          </a:bodyPr>
          <a:lstStyle/>
          <a:p>
            <a:r>
              <a:rPr lang="en-US" sz="4000" b="0" dirty="0" smtClean="0">
                <a:solidFill>
                  <a:srgbClr val="800080"/>
                </a:solidFill>
              </a:rPr>
              <a:t>Queueing Theory gets a Makeover</a:t>
            </a:r>
            <a:endParaRPr lang="en-US" sz="4000" b="0" dirty="0">
              <a:solidFill>
                <a:srgbClr val="800080"/>
              </a:solidFill>
            </a:endParaRPr>
          </a:p>
        </p:txBody>
      </p:sp>
      <p:pic>
        <p:nvPicPr>
          <p:cNvPr id="9" name="Picture 39" descr="C:\Users\harchol\Pictures\waitingforlo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5767" y="4361322"/>
            <a:ext cx="4318433" cy="22482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4034" y="-25347"/>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Malleable Jobs add Complexity</a:t>
            </a:r>
            <a:endParaRPr lang="en-US" sz="4000" dirty="0">
              <a:solidFill>
                <a:srgbClr val="800080"/>
              </a:solidFill>
            </a:endParaRPr>
          </a:p>
        </p:txBody>
      </p:sp>
      <p:grpSp>
        <p:nvGrpSpPr>
          <p:cNvPr id="236" name="Group 235"/>
          <p:cNvGrpSpPr/>
          <p:nvPr/>
        </p:nvGrpSpPr>
        <p:grpSpPr>
          <a:xfrm>
            <a:off x="1099542" y="1792137"/>
            <a:ext cx="3408640" cy="3640509"/>
            <a:chOff x="2288315" y="1798709"/>
            <a:chExt cx="3408640" cy="3640509"/>
          </a:xfrm>
        </p:grpSpPr>
        <p:grpSp>
          <p:nvGrpSpPr>
            <p:cNvPr id="4" name="Group 3"/>
            <p:cNvGrpSpPr/>
            <p:nvPr/>
          </p:nvGrpSpPr>
          <p:grpSpPr>
            <a:xfrm>
              <a:off x="2288315" y="2999596"/>
              <a:ext cx="2062762" cy="1009901"/>
              <a:chOff x="2027975" y="3603774"/>
              <a:chExt cx="1581034" cy="520141"/>
            </a:xfrm>
          </p:grpSpPr>
          <p:cxnSp>
            <p:nvCxnSpPr>
              <p:cNvPr id="66" name="Straight Connector 65"/>
              <p:cNvCxnSpPr/>
              <p:nvPr/>
            </p:nvCxnSpPr>
            <p:spPr>
              <a:xfrm>
                <a:off x="2334641" y="3603774"/>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609008"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123228"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334641" y="4123915"/>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685211"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ight Arrow 83"/>
              <p:cNvSpPr/>
              <p:nvPr/>
            </p:nvSpPr>
            <p:spPr>
              <a:xfrm>
                <a:off x="2027975" y="3759887"/>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224090" y="1798709"/>
              <a:ext cx="472865" cy="3640509"/>
              <a:chOff x="8657101" y="1193143"/>
              <a:chExt cx="472865" cy="3640509"/>
            </a:xfrm>
          </p:grpSpPr>
          <p:grpSp>
            <p:nvGrpSpPr>
              <p:cNvPr id="100" name="Group 99"/>
              <p:cNvGrpSpPr/>
              <p:nvPr/>
            </p:nvGrpSpPr>
            <p:grpSpPr>
              <a:xfrm>
                <a:off x="8657101" y="1645920"/>
                <a:ext cx="472865" cy="301852"/>
                <a:chOff x="6191297" y="2227628"/>
                <a:chExt cx="1197302" cy="758584"/>
              </a:xfrm>
            </p:grpSpPr>
            <p:sp>
              <p:nvSpPr>
                <p:cNvPr id="105" name="Oval 10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8657101" y="2121586"/>
                <a:ext cx="472865" cy="301852"/>
                <a:chOff x="6191297" y="2227628"/>
                <a:chExt cx="1197302" cy="758584"/>
              </a:xfrm>
            </p:grpSpPr>
            <p:sp>
              <p:nvSpPr>
                <p:cNvPr id="119" name="Oval 11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Arrow Connector 12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p:nvGrpSpPr>
            <p:grpSpPr>
              <a:xfrm>
                <a:off x="8657101" y="2597129"/>
                <a:ext cx="472865" cy="301852"/>
                <a:chOff x="6191297" y="2227628"/>
                <a:chExt cx="1197302" cy="758584"/>
              </a:xfrm>
            </p:grpSpPr>
            <p:sp>
              <p:nvSpPr>
                <p:cNvPr id="132" name="Oval 13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Arrow Connector 132"/>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57101" y="1193143"/>
                <a:ext cx="472865" cy="301852"/>
                <a:chOff x="6191297" y="2227628"/>
                <a:chExt cx="1197302" cy="758584"/>
              </a:xfrm>
            </p:grpSpPr>
            <p:sp>
              <p:nvSpPr>
                <p:cNvPr id="135" name="Oval 13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Arrow Connector 13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7" name="Group 136"/>
              <p:cNvGrpSpPr/>
              <p:nvPr/>
            </p:nvGrpSpPr>
            <p:grpSpPr>
              <a:xfrm>
                <a:off x="8657101" y="3114014"/>
                <a:ext cx="472865" cy="301852"/>
                <a:chOff x="6191297" y="2227628"/>
                <a:chExt cx="1197302" cy="758584"/>
              </a:xfrm>
            </p:grpSpPr>
            <p:sp>
              <p:nvSpPr>
                <p:cNvPr id="138" name="Oval 137"/>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Arrow Connector 138"/>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0" name="Group 139"/>
              <p:cNvGrpSpPr/>
              <p:nvPr/>
            </p:nvGrpSpPr>
            <p:grpSpPr>
              <a:xfrm>
                <a:off x="8657101" y="4056134"/>
                <a:ext cx="472865" cy="301852"/>
                <a:chOff x="6191297" y="2227628"/>
                <a:chExt cx="1197302" cy="758584"/>
              </a:xfrm>
            </p:grpSpPr>
            <p:sp>
              <p:nvSpPr>
                <p:cNvPr id="141" name="Oval 140"/>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a:off x="8657101" y="4531800"/>
                <a:ext cx="472865" cy="301852"/>
                <a:chOff x="6191297" y="2227628"/>
                <a:chExt cx="1197302" cy="758584"/>
              </a:xfrm>
            </p:grpSpPr>
            <p:sp>
              <p:nvSpPr>
                <p:cNvPr id="144" name="Oval 143"/>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Arrow Connector 144"/>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9" name="Group 148"/>
              <p:cNvGrpSpPr/>
              <p:nvPr/>
            </p:nvGrpSpPr>
            <p:grpSpPr>
              <a:xfrm>
                <a:off x="8657101" y="3603357"/>
                <a:ext cx="472865" cy="301852"/>
                <a:chOff x="6191297" y="2227628"/>
                <a:chExt cx="1197302" cy="758584"/>
              </a:xfrm>
            </p:grpSpPr>
            <p:sp>
              <p:nvSpPr>
                <p:cNvPr id="150" name="Oval 14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1" name="Straight Arrow Connector 150"/>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p:nvPr/>
          </p:nvCxnSpPr>
          <p:spPr bwMode="auto">
            <a:xfrm flipV="1">
              <a:off x="4351076" y="2020807"/>
              <a:ext cx="906203" cy="1270272"/>
            </a:xfrm>
            <a:prstGeom prst="line">
              <a:avLst/>
            </a:prstGeom>
            <a:noFill/>
            <a:ln w="19050" cap="flat" cmpd="sng" algn="ctr">
              <a:solidFill>
                <a:schemeClr val="tx1"/>
              </a:solidFill>
              <a:prstDash val="solid"/>
              <a:round/>
              <a:headEnd type="none" w="med" len="med"/>
              <a:tailEnd type="none" w="med" len="med"/>
            </a:ln>
            <a:effectLst/>
          </p:spPr>
        </p:cxnSp>
        <p:cxnSp>
          <p:nvCxnSpPr>
            <p:cNvPr id="156" name="Straight Connector 155"/>
            <p:cNvCxnSpPr>
              <a:endCxn id="144" idx="2"/>
            </p:cNvCxnSpPr>
            <p:nvPr/>
          </p:nvCxnSpPr>
          <p:spPr bwMode="auto">
            <a:xfrm>
              <a:off x="4351074" y="3744758"/>
              <a:ext cx="873016" cy="1543534"/>
            </a:xfrm>
            <a:prstGeom prst="line">
              <a:avLst/>
            </a:prstGeom>
            <a:noFill/>
            <a:ln w="19050" cap="flat" cmpd="sng" algn="ctr">
              <a:solidFill>
                <a:schemeClr val="tx1"/>
              </a:solidFill>
              <a:prstDash val="solid"/>
              <a:round/>
              <a:headEnd type="none" w="med" len="med"/>
              <a:tailEnd type="none" w="med" len="med"/>
            </a:ln>
            <a:effectLst/>
          </p:spPr>
        </p:cxnSp>
        <p:cxnSp>
          <p:nvCxnSpPr>
            <p:cNvPr id="157" name="Straight Connector 156"/>
            <p:cNvCxnSpPr/>
            <p:nvPr/>
          </p:nvCxnSpPr>
          <p:spPr bwMode="auto">
            <a:xfrm flipV="1">
              <a:off x="4351075" y="2509133"/>
              <a:ext cx="894346" cy="844488"/>
            </a:xfrm>
            <a:prstGeom prst="line">
              <a:avLst/>
            </a:prstGeom>
            <a:noFill/>
            <a:ln w="19050" cap="flat" cmpd="sng" algn="ctr">
              <a:solidFill>
                <a:schemeClr val="tx1"/>
              </a:solidFill>
              <a:prstDash val="solid"/>
              <a:round/>
              <a:headEnd type="none" w="med" len="med"/>
              <a:tailEnd type="none" w="med" len="med"/>
            </a:ln>
            <a:effectLst/>
          </p:spPr>
        </p:cxnSp>
        <p:cxnSp>
          <p:nvCxnSpPr>
            <p:cNvPr id="158" name="Straight Connector 157"/>
            <p:cNvCxnSpPr>
              <a:endCxn id="141" idx="1"/>
            </p:cNvCxnSpPr>
            <p:nvPr/>
          </p:nvCxnSpPr>
          <p:spPr bwMode="auto">
            <a:xfrm>
              <a:off x="4351075" y="3641194"/>
              <a:ext cx="919400" cy="1064711"/>
            </a:xfrm>
            <a:prstGeom prst="line">
              <a:avLst/>
            </a:prstGeom>
            <a:noFill/>
            <a:ln w="19050" cap="flat" cmpd="sng" algn="ctr">
              <a:solidFill>
                <a:schemeClr val="tx1"/>
              </a:solidFill>
              <a:prstDash val="solid"/>
              <a:round/>
              <a:headEnd type="none" w="med" len="med"/>
              <a:tailEnd type="none" w="med" len="med"/>
            </a:ln>
            <a:effectLst/>
          </p:spPr>
        </p:cxnSp>
        <p:cxnSp>
          <p:nvCxnSpPr>
            <p:cNvPr id="159" name="Straight Connector 158"/>
            <p:cNvCxnSpPr>
              <a:endCxn id="150" idx="1"/>
            </p:cNvCxnSpPr>
            <p:nvPr/>
          </p:nvCxnSpPr>
          <p:spPr bwMode="auto">
            <a:xfrm>
              <a:off x="4359823" y="3566426"/>
              <a:ext cx="910652" cy="686702"/>
            </a:xfrm>
            <a:prstGeom prst="line">
              <a:avLst/>
            </a:prstGeom>
            <a:noFill/>
            <a:ln w="19050" cap="flat" cmpd="sng" algn="ctr">
              <a:solidFill>
                <a:schemeClr val="tx1"/>
              </a:solidFill>
              <a:prstDash val="solid"/>
              <a:round/>
              <a:headEnd type="none" w="med" len="med"/>
              <a:tailEnd type="none" w="med" len="med"/>
            </a:ln>
            <a:effectLst/>
          </p:spPr>
        </p:cxnSp>
        <p:cxnSp>
          <p:nvCxnSpPr>
            <p:cNvPr id="160" name="Straight Connector 159"/>
            <p:cNvCxnSpPr>
              <a:endCxn id="119" idx="2"/>
            </p:cNvCxnSpPr>
            <p:nvPr/>
          </p:nvCxnSpPr>
          <p:spPr bwMode="auto">
            <a:xfrm flipV="1">
              <a:off x="4353637" y="2878078"/>
              <a:ext cx="870453" cy="562158"/>
            </a:xfrm>
            <a:prstGeom prst="line">
              <a:avLst/>
            </a:prstGeom>
            <a:noFill/>
            <a:ln w="19050"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flipV="1">
              <a:off x="4341779" y="3348519"/>
              <a:ext cx="882311" cy="149710"/>
            </a:xfrm>
            <a:prstGeom prst="line">
              <a:avLst/>
            </a:prstGeom>
            <a:noFill/>
            <a:ln w="19050"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4341779" y="3523407"/>
              <a:ext cx="870453" cy="295553"/>
            </a:xfrm>
            <a:prstGeom prst="line">
              <a:avLst/>
            </a:prstGeom>
            <a:noFill/>
            <a:ln w="19050" cap="flat" cmpd="sng" algn="ctr">
              <a:solidFill>
                <a:schemeClr val="tx1"/>
              </a:solidFill>
              <a:prstDash val="solid"/>
              <a:round/>
              <a:headEnd type="none" w="med" len="med"/>
              <a:tailEnd type="none" w="med" len="med"/>
            </a:ln>
            <a:effectLst/>
          </p:spPr>
        </p:cxnSp>
      </p:grpSp>
      <p:sp>
        <p:nvSpPr>
          <p:cNvPr id="200" name="Oval 199"/>
          <p:cNvSpPr/>
          <p:nvPr/>
        </p:nvSpPr>
        <p:spPr bwMode="auto">
          <a:xfrm>
            <a:off x="4039114" y="4211974"/>
            <a:ext cx="314253"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1" name="Oval 200"/>
          <p:cNvSpPr/>
          <p:nvPr/>
        </p:nvSpPr>
        <p:spPr bwMode="auto">
          <a:xfrm>
            <a:off x="4031292" y="3728969"/>
            <a:ext cx="314253"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2" name="Oval 201"/>
          <p:cNvSpPr/>
          <p:nvPr/>
        </p:nvSpPr>
        <p:spPr bwMode="auto">
          <a:xfrm>
            <a:off x="-1621966" y="301048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3" name="Oval 202"/>
          <p:cNvSpPr/>
          <p:nvPr/>
        </p:nvSpPr>
        <p:spPr bwMode="auto">
          <a:xfrm>
            <a:off x="-1608884" y="34687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5" name="Oval 204"/>
          <p:cNvSpPr/>
          <p:nvPr/>
        </p:nvSpPr>
        <p:spPr bwMode="auto">
          <a:xfrm>
            <a:off x="4037799" y="2718630"/>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9" name="Oval 208"/>
          <p:cNvSpPr/>
          <p:nvPr/>
        </p:nvSpPr>
        <p:spPr bwMode="auto">
          <a:xfrm>
            <a:off x="4049028" y="4652382"/>
            <a:ext cx="314254"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0" name="Oval 209"/>
          <p:cNvSpPr/>
          <p:nvPr/>
        </p:nvSpPr>
        <p:spPr bwMode="auto">
          <a:xfrm>
            <a:off x="4020342" y="5136140"/>
            <a:ext cx="314254"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5" name="Oval 244"/>
          <p:cNvSpPr/>
          <p:nvPr/>
        </p:nvSpPr>
        <p:spPr bwMode="auto">
          <a:xfrm>
            <a:off x="4035317" y="1809107"/>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8" name="Oval 217"/>
          <p:cNvSpPr/>
          <p:nvPr/>
        </p:nvSpPr>
        <p:spPr bwMode="auto">
          <a:xfrm>
            <a:off x="4053878" y="2238519"/>
            <a:ext cx="314253"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9" name="Oval 218"/>
          <p:cNvSpPr/>
          <p:nvPr/>
        </p:nvSpPr>
        <p:spPr bwMode="auto">
          <a:xfrm>
            <a:off x="-1907538" y="1179843"/>
            <a:ext cx="314253"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7" name="Oval 246"/>
          <p:cNvSpPr/>
          <p:nvPr/>
        </p:nvSpPr>
        <p:spPr bwMode="auto">
          <a:xfrm>
            <a:off x="-2249972" y="301048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8" name="Oval 247"/>
          <p:cNvSpPr/>
          <p:nvPr/>
        </p:nvSpPr>
        <p:spPr bwMode="auto">
          <a:xfrm>
            <a:off x="-2236890" y="34687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9" name="Oval 248"/>
          <p:cNvSpPr/>
          <p:nvPr/>
        </p:nvSpPr>
        <p:spPr bwMode="auto">
          <a:xfrm>
            <a:off x="-2236890" y="39535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54" name="TextBox 253"/>
          <p:cNvSpPr txBox="1"/>
          <p:nvPr/>
        </p:nvSpPr>
        <p:spPr>
          <a:xfrm>
            <a:off x="14034" y="5814566"/>
            <a:ext cx="8513869" cy="954107"/>
          </a:xfrm>
          <a:prstGeom prst="rect">
            <a:avLst/>
          </a:prstGeom>
          <a:noFill/>
        </p:spPr>
        <p:txBody>
          <a:bodyPr wrap="none" rtlCol="0">
            <a:spAutoFit/>
          </a:bodyPr>
          <a:lstStyle/>
          <a:p>
            <a:r>
              <a:rPr lang="en-US" b="0" dirty="0" smtClean="0">
                <a:solidFill>
                  <a:srgbClr val="800080"/>
                </a:solidFill>
              </a:rPr>
              <a:t>Open problem: Optimally allocating servers among</a:t>
            </a:r>
          </a:p>
          <a:p>
            <a:r>
              <a:rPr lang="en-US" b="0" dirty="0">
                <a:solidFill>
                  <a:srgbClr val="800080"/>
                </a:solidFill>
              </a:rPr>
              <a:t> </a:t>
            </a:r>
            <a:r>
              <a:rPr lang="en-US" b="0" dirty="0" smtClean="0">
                <a:solidFill>
                  <a:srgbClr val="800080"/>
                </a:solidFill>
              </a:rPr>
              <a:t>                       jobs, and determining delays.</a:t>
            </a:r>
          </a:p>
        </p:txBody>
      </p:sp>
      <p:grpSp>
        <p:nvGrpSpPr>
          <p:cNvPr id="6" name="Group 5"/>
          <p:cNvGrpSpPr/>
          <p:nvPr/>
        </p:nvGrpSpPr>
        <p:grpSpPr>
          <a:xfrm>
            <a:off x="4739839" y="2219234"/>
            <a:ext cx="4296840" cy="3186307"/>
            <a:chOff x="4739839" y="2219234"/>
            <a:chExt cx="4296840" cy="3186307"/>
          </a:xfrm>
        </p:grpSpPr>
        <p:grpSp>
          <p:nvGrpSpPr>
            <p:cNvPr id="71" name="Group 70"/>
            <p:cNvGrpSpPr/>
            <p:nvPr/>
          </p:nvGrpSpPr>
          <p:grpSpPr>
            <a:xfrm>
              <a:off x="4739839" y="2219234"/>
              <a:ext cx="4296840" cy="3186307"/>
              <a:chOff x="2007761" y="3704150"/>
              <a:chExt cx="4467448" cy="3357164"/>
            </a:xfrm>
          </p:grpSpPr>
          <p:cxnSp>
            <p:nvCxnSpPr>
              <p:cNvPr id="81" name="Straight Arrow Connector 80"/>
              <p:cNvCxnSpPr/>
              <p:nvPr/>
            </p:nvCxnSpPr>
            <p:spPr>
              <a:xfrm flipV="1">
                <a:off x="3585194" y="4287741"/>
                <a:ext cx="9783" cy="198695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3561843" y="6250627"/>
                <a:ext cx="2303152" cy="1065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007761" y="3704150"/>
                <a:ext cx="2173434" cy="830997"/>
              </a:xfrm>
              <a:prstGeom prst="rect">
                <a:avLst/>
              </a:prstGeom>
              <a:noFill/>
              <a:ln>
                <a:noFill/>
              </a:ln>
            </p:spPr>
            <p:txBody>
              <a:bodyPr wrap="square" rtlCol="0">
                <a:spAutoFit/>
              </a:bodyPr>
              <a:lstStyle/>
              <a:p>
                <a:pPr algn="ctr"/>
                <a:r>
                  <a:rPr lang="en-US" sz="2400" b="0" dirty="0" smtClean="0">
                    <a:solidFill>
                      <a:schemeClr val="tx1"/>
                    </a:solidFill>
                    <a:ea typeface="Cambria Math" panose="02040503050406030204" pitchFamily="18" charset="0"/>
                    <a:cs typeface="Times New Roman" panose="02020603050405020304" pitchFamily="18" charset="0"/>
                  </a:rPr>
                  <a:t>Speedup </a:t>
                </a:r>
              </a:p>
              <a:p>
                <a:pPr algn="ctr"/>
                <a:r>
                  <a:rPr lang="en-US" sz="2400" b="0" dirty="0" smtClean="0">
                    <a:solidFill>
                      <a:schemeClr val="tx1"/>
                    </a:solidFill>
                    <a:ea typeface="Cambria Math" panose="02040503050406030204" pitchFamily="18" charset="0"/>
                    <a:cs typeface="Times New Roman" panose="02020603050405020304" pitchFamily="18" charset="0"/>
                  </a:rPr>
                  <a:t>s(k)</a:t>
                </a:r>
                <a:endParaRPr lang="en-US" sz="2400" b="0" dirty="0">
                  <a:solidFill>
                    <a:schemeClr val="tx1"/>
                  </a:solidFill>
                  <a:ea typeface="Cambria Math" panose="02040503050406030204" pitchFamily="18" charset="0"/>
                  <a:cs typeface="Times New Roman" panose="02020603050405020304" pitchFamily="18" charset="0"/>
                </a:endParaRPr>
              </a:p>
            </p:txBody>
          </p:sp>
          <p:sp>
            <p:nvSpPr>
              <p:cNvPr id="85" name="TextBox 84"/>
              <p:cNvSpPr txBox="1"/>
              <p:nvPr/>
            </p:nvSpPr>
            <p:spPr>
              <a:xfrm>
                <a:off x="4517622" y="6599649"/>
                <a:ext cx="1957587" cy="461665"/>
              </a:xfrm>
              <a:prstGeom prst="rect">
                <a:avLst/>
              </a:prstGeom>
              <a:noFill/>
            </p:spPr>
            <p:txBody>
              <a:bodyPr wrap="none" rtlCol="0">
                <a:spAutoFit/>
              </a:bodyPr>
              <a:lstStyle/>
              <a:p>
                <a:r>
                  <a:rPr lang="en-US" sz="2400" b="0" dirty="0" smtClean="0">
                    <a:solidFill>
                      <a:schemeClr val="tx1"/>
                    </a:solidFill>
                  </a:rPr>
                  <a:t># servers, k</a:t>
                </a:r>
                <a:endParaRPr lang="en-US" sz="2400" b="0" dirty="0">
                  <a:solidFill>
                    <a:schemeClr val="tx1"/>
                  </a:solidFill>
                </a:endParaRPr>
              </a:p>
            </p:txBody>
          </p:sp>
          <p:grpSp>
            <p:nvGrpSpPr>
              <p:cNvPr id="86" name="Group 85"/>
              <p:cNvGrpSpPr/>
              <p:nvPr/>
            </p:nvGrpSpPr>
            <p:grpSpPr>
              <a:xfrm>
                <a:off x="3484279" y="4782695"/>
                <a:ext cx="190195" cy="1237885"/>
                <a:chOff x="5193791" y="4550731"/>
                <a:chExt cx="190195" cy="1237885"/>
              </a:xfrm>
            </p:grpSpPr>
            <p:cxnSp>
              <p:nvCxnSpPr>
                <p:cNvPr id="109" name="Straight Connector 108"/>
                <p:cNvCxnSpPr/>
                <p:nvPr/>
              </p:nvCxnSpPr>
              <p:spPr bwMode="auto">
                <a:xfrm>
                  <a:off x="5193791" y="5788616"/>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5193791" y="5524269"/>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5193791" y="5274552"/>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5193791" y="5017520"/>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5193791" y="4760488"/>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5" name="Straight Connector 114"/>
                <p:cNvCxnSpPr/>
                <p:nvPr/>
              </p:nvCxnSpPr>
              <p:spPr bwMode="auto">
                <a:xfrm>
                  <a:off x="5193791" y="4550731"/>
                  <a:ext cx="190195" cy="0"/>
                </a:xfrm>
                <a:prstGeom prst="line">
                  <a:avLst/>
                </a:prstGeom>
                <a:noFill/>
                <a:ln w="19050" cap="flat" cmpd="sng" algn="ctr">
                  <a:solidFill>
                    <a:schemeClr val="tx1"/>
                  </a:solidFill>
                  <a:prstDash val="solid"/>
                  <a:round/>
                  <a:headEnd type="none" w="med" len="med"/>
                  <a:tailEnd type="none" w="med" len="med"/>
                </a:ln>
                <a:effectLst/>
              </p:spPr>
            </p:cxnSp>
          </p:grpSp>
          <p:sp>
            <p:nvSpPr>
              <p:cNvPr id="87" name="TextBox 86"/>
              <p:cNvSpPr txBox="1"/>
              <p:nvPr/>
            </p:nvSpPr>
            <p:spPr>
              <a:xfrm>
                <a:off x="3209854" y="5835408"/>
                <a:ext cx="288862" cy="369332"/>
              </a:xfrm>
              <a:prstGeom prst="rect">
                <a:avLst/>
              </a:prstGeom>
              <a:noFill/>
            </p:spPr>
            <p:txBody>
              <a:bodyPr wrap="none" rtlCol="0">
                <a:spAutoFit/>
              </a:bodyPr>
              <a:lstStyle/>
              <a:p>
                <a:r>
                  <a:rPr lang="en-US" sz="1800" b="0" dirty="0" smtClean="0">
                    <a:solidFill>
                      <a:schemeClr val="tx1"/>
                    </a:solidFill>
                  </a:rPr>
                  <a:t>1</a:t>
                </a:r>
                <a:endParaRPr lang="en-US" sz="1800" b="0" dirty="0">
                  <a:solidFill>
                    <a:schemeClr val="tx1"/>
                  </a:solidFill>
                </a:endParaRPr>
              </a:p>
            </p:txBody>
          </p:sp>
          <p:sp>
            <p:nvSpPr>
              <p:cNvPr id="88" name="TextBox 87"/>
              <p:cNvSpPr txBox="1"/>
              <p:nvPr/>
            </p:nvSpPr>
            <p:spPr>
              <a:xfrm>
                <a:off x="3189757" y="5588204"/>
                <a:ext cx="325730" cy="369332"/>
              </a:xfrm>
              <a:prstGeom prst="rect">
                <a:avLst/>
              </a:prstGeom>
              <a:noFill/>
            </p:spPr>
            <p:txBody>
              <a:bodyPr wrap="none" rtlCol="0">
                <a:spAutoFit/>
              </a:bodyPr>
              <a:lstStyle/>
              <a:p>
                <a:r>
                  <a:rPr lang="en-US" sz="1800" b="0" dirty="0" smtClean="0">
                    <a:solidFill>
                      <a:schemeClr val="tx1"/>
                    </a:solidFill>
                  </a:rPr>
                  <a:t>2</a:t>
                </a:r>
                <a:endParaRPr lang="en-US" sz="1800" b="0" dirty="0">
                  <a:solidFill>
                    <a:schemeClr val="tx1"/>
                  </a:solidFill>
                </a:endParaRPr>
              </a:p>
            </p:txBody>
          </p:sp>
          <p:sp>
            <p:nvSpPr>
              <p:cNvPr id="89" name="TextBox 88"/>
              <p:cNvSpPr txBox="1"/>
              <p:nvPr/>
            </p:nvSpPr>
            <p:spPr>
              <a:xfrm>
                <a:off x="3184734" y="5326265"/>
                <a:ext cx="325730" cy="369332"/>
              </a:xfrm>
              <a:prstGeom prst="rect">
                <a:avLst/>
              </a:prstGeom>
              <a:noFill/>
            </p:spPr>
            <p:txBody>
              <a:bodyPr wrap="none" rtlCol="0">
                <a:spAutoFit/>
              </a:bodyPr>
              <a:lstStyle/>
              <a:p>
                <a:r>
                  <a:rPr lang="en-US" sz="1800" b="0" dirty="0" smtClean="0">
                    <a:solidFill>
                      <a:schemeClr val="tx1"/>
                    </a:solidFill>
                  </a:rPr>
                  <a:t>3</a:t>
                </a:r>
                <a:endParaRPr lang="en-US" sz="1800" b="0" dirty="0">
                  <a:solidFill>
                    <a:schemeClr val="tx1"/>
                  </a:solidFill>
                </a:endParaRPr>
              </a:p>
            </p:txBody>
          </p:sp>
          <p:sp>
            <p:nvSpPr>
              <p:cNvPr id="90" name="TextBox 89"/>
              <p:cNvSpPr txBox="1"/>
              <p:nvPr/>
            </p:nvSpPr>
            <p:spPr>
              <a:xfrm>
                <a:off x="3174685" y="4801528"/>
                <a:ext cx="325730" cy="369332"/>
              </a:xfrm>
              <a:prstGeom prst="rect">
                <a:avLst/>
              </a:prstGeom>
              <a:noFill/>
            </p:spPr>
            <p:txBody>
              <a:bodyPr wrap="none" rtlCol="0">
                <a:spAutoFit/>
              </a:bodyPr>
              <a:lstStyle/>
              <a:p>
                <a:r>
                  <a:rPr lang="en-US" sz="1800" b="0" dirty="0" smtClean="0">
                    <a:solidFill>
                      <a:schemeClr val="tx1"/>
                    </a:solidFill>
                  </a:rPr>
                  <a:t>5</a:t>
                </a:r>
                <a:endParaRPr lang="en-US" sz="1800" b="0" dirty="0">
                  <a:solidFill>
                    <a:schemeClr val="tx1"/>
                  </a:solidFill>
                </a:endParaRPr>
              </a:p>
            </p:txBody>
          </p:sp>
          <p:sp>
            <p:nvSpPr>
              <p:cNvPr id="91" name="TextBox 90"/>
              <p:cNvSpPr txBox="1"/>
              <p:nvPr/>
            </p:nvSpPr>
            <p:spPr>
              <a:xfrm>
                <a:off x="3174685" y="4573539"/>
                <a:ext cx="325730" cy="369332"/>
              </a:xfrm>
              <a:prstGeom prst="rect">
                <a:avLst/>
              </a:prstGeom>
              <a:noFill/>
            </p:spPr>
            <p:txBody>
              <a:bodyPr wrap="none" rtlCol="0">
                <a:spAutoFit/>
              </a:bodyPr>
              <a:lstStyle/>
              <a:p>
                <a:r>
                  <a:rPr lang="en-US" sz="1800" b="0" dirty="0" smtClean="0">
                    <a:solidFill>
                      <a:schemeClr val="tx1"/>
                    </a:solidFill>
                  </a:rPr>
                  <a:t>6</a:t>
                </a:r>
                <a:endParaRPr lang="en-US" sz="1800" b="0" dirty="0">
                  <a:solidFill>
                    <a:schemeClr val="tx1"/>
                  </a:solidFill>
                </a:endParaRPr>
              </a:p>
            </p:txBody>
          </p:sp>
          <p:sp>
            <p:nvSpPr>
              <p:cNvPr id="92" name="TextBox 91"/>
              <p:cNvSpPr txBox="1"/>
              <p:nvPr/>
            </p:nvSpPr>
            <p:spPr>
              <a:xfrm>
                <a:off x="3184733" y="5072487"/>
                <a:ext cx="325730" cy="369332"/>
              </a:xfrm>
              <a:prstGeom prst="rect">
                <a:avLst/>
              </a:prstGeom>
              <a:noFill/>
            </p:spPr>
            <p:txBody>
              <a:bodyPr wrap="none" rtlCol="0">
                <a:spAutoFit/>
              </a:bodyPr>
              <a:lstStyle/>
              <a:p>
                <a:r>
                  <a:rPr lang="en-US" sz="1800" b="0" dirty="0" smtClean="0">
                    <a:solidFill>
                      <a:schemeClr val="tx1"/>
                    </a:solidFill>
                  </a:rPr>
                  <a:t>4</a:t>
                </a:r>
                <a:endParaRPr lang="en-US" sz="1800" b="0" dirty="0">
                  <a:solidFill>
                    <a:schemeClr val="tx1"/>
                  </a:solidFill>
                </a:endParaRPr>
              </a:p>
            </p:txBody>
          </p:sp>
          <p:grpSp>
            <p:nvGrpSpPr>
              <p:cNvPr id="93" name="Group 92"/>
              <p:cNvGrpSpPr/>
              <p:nvPr/>
            </p:nvGrpSpPr>
            <p:grpSpPr>
              <a:xfrm rot="5400000">
                <a:off x="4360160" y="5653552"/>
                <a:ext cx="190195" cy="1237885"/>
                <a:chOff x="5193791" y="4550731"/>
                <a:chExt cx="190195" cy="1237885"/>
              </a:xfrm>
            </p:grpSpPr>
            <p:cxnSp>
              <p:nvCxnSpPr>
                <p:cNvPr id="101" name="Straight Connector 100"/>
                <p:cNvCxnSpPr/>
                <p:nvPr/>
              </p:nvCxnSpPr>
              <p:spPr bwMode="auto">
                <a:xfrm>
                  <a:off x="5193791" y="5788616"/>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5193791" y="5524269"/>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5193791" y="5274552"/>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4" name="Straight Connector 103"/>
                <p:cNvCxnSpPr/>
                <p:nvPr/>
              </p:nvCxnSpPr>
              <p:spPr bwMode="auto">
                <a:xfrm>
                  <a:off x="5193791" y="5017520"/>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5193791" y="4760488"/>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a:off x="5193791" y="4550731"/>
                  <a:ext cx="190195" cy="0"/>
                </a:xfrm>
                <a:prstGeom prst="line">
                  <a:avLst/>
                </a:prstGeom>
                <a:noFill/>
                <a:ln w="19050" cap="flat" cmpd="sng" algn="ctr">
                  <a:solidFill>
                    <a:schemeClr val="tx1"/>
                  </a:solidFill>
                  <a:prstDash val="solid"/>
                  <a:round/>
                  <a:headEnd type="none" w="med" len="med"/>
                  <a:tailEnd type="none" w="med" len="med"/>
                </a:ln>
                <a:effectLst/>
              </p:spPr>
            </p:cxnSp>
          </p:grpSp>
          <p:sp>
            <p:nvSpPr>
              <p:cNvPr id="94" name="TextBox 93"/>
              <p:cNvSpPr txBox="1"/>
              <p:nvPr/>
            </p:nvSpPr>
            <p:spPr>
              <a:xfrm>
                <a:off x="3688825" y="6304332"/>
                <a:ext cx="288862" cy="369332"/>
              </a:xfrm>
              <a:prstGeom prst="rect">
                <a:avLst/>
              </a:prstGeom>
              <a:noFill/>
            </p:spPr>
            <p:txBody>
              <a:bodyPr wrap="none" rtlCol="0">
                <a:spAutoFit/>
              </a:bodyPr>
              <a:lstStyle/>
              <a:p>
                <a:r>
                  <a:rPr lang="en-US" sz="1800" b="0" dirty="0" smtClean="0">
                    <a:solidFill>
                      <a:schemeClr val="tx1"/>
                    </a:solidFill>
                  </a:rPr>
                  <a:t>1</a:t>
                </a:r>
                <a:endParaRPr lang="en-US" sz="1800" b="0" dirty="0">
                  <a:solidFill>
                    <a:schemeClr val="tx1"/>
                  </a:solidFill>
                </a:endParaRPr>
              </a:p>
            </p:txBody>
          </p:sp>
          <p:sp>
            <p:nvSpPr>
              <p:cNvPr id="95" name="TextBox 94"/>
              <p:cNvSpPr txBox="1"/>
              <p:nvPr/>
            </p:nvSpPr>
            <p:spPr>
              <a:xfrm>
                <a:off x="3935010" y="6304332"/>
                <a:ext cx="325730" cy="369332"/>
              </a:xfrm>
              <a:prstGeom prst="rect">
                <a:avLst/>
              </a:prstGeom>
              <a:noFill/>
            </p:spPr>
            <p:txBody>
              <a:bodyPr wrap="none" rtlCol="0">
                <a:spAutoFit/>
              </a:bodyPr>
              <a:lstStyle/>
              <a:p>
                <a:r>
                  <a:rPr lang="en-US" sz="1800" b="0" dirty="0" smtClean="0">
                    <a:solidFill>
                      <a:schemeClr val="tx1"/>
                    </a:solidFill>
                  </a:rPr>
                  <a:t>2</a:t>
                </a:r>
                <a:endParaRPr lang="en-US" sz="1800" b="0" dirty="0">
                  <a:solidFill>
                    <a:schemeClr val="tx1"/>
                  </a:solidFill>
                </a:endParaRPr>
              </a:p>
            </p:txBody>
          </p:sp>
          <p:sp>
            <p:nvSpPr>
              <p:cNvPr id="96" name="TextBox 95"/>
              <p:cNvSpPr txBox="1"/>
              <p:nvPr/>
            </p:nvSpPr>
            <p:spPr>
              <a:xfrm>
                <a:off x="4181195" y="6304332"/>
                <a:ext cx="325730" cy="369332"/>
              </a:xfrm>
              <a:prstGeom prst="rect">
                <a:avLst/>
              </a:prstGeom>
              <a:noFill/>
            </p:spPr>
            <p:txBody>
              <a:bodyPr wrap="none" rtlCol="0">
                <a:spAutoFit/>
              </a:bodyPr>
              <a:lstStyle/>
              <a:p>
                <a:r>
                  <a:rPr lang="en-US" sz="1800" b="0" dirty="0" smtClean="0">
                    <a:solidFill>
                      <a:schemeClr val="tx1"/>
                    </a:solidFill>
                  </a:rPr>
                  <a:t>3</a:t>
                </a:r>
                <a:endParaRPr lang="en-US" sz="1800" b="0" dirty="0">
                  <a:solidFill>
                    <a:schemeClr val="tx1"/>
                  </a:solidFill>
                </a:endParaRPr>
              </a:p>
            </p:txBody>
          </p:sp>
          <p:sp>
            <p:nvSpPr>
              <p:cNvPr id="97" name="TextBox 96"/>
              <p:cNvSpPr txBox="1"/>
              <p:nvPr/>
            </p:nvSpPr>
            <p:spPr>
              <a:xfrm>
                <a:off x="4698685" y="6304332"/>
                <a:ext cx="325730" cy="369332"/>
              </a:xfrm>
              <a:prstGeom prst="rect">
                <a:avLst/>
              </a:prstGeom>
              <a:noFill/>
            </p:spPr>
            <p:txBody>
              <a:bodyPr wrap="none" rtlCol="0">
                <a:spAutoFit/>
              </a:bodyPr>
              <a:lstStyle/>
              <a:p>
                <a:r>
                  <a:rPr lang="en-US" sz="1800" b="0" dirty="0" smtClean="0">
                    <a:solidFill>
                      <a:schemeClr val="tx1"/>
                    </a:solidFill>
                  </a:rPr>
                  <a:t>5</a:t>
                </a:r>
                <a:endParaRPr lang="en-US" sz="1800" b="0" dirty="0">
                  <a:solidFill>
                    <a:schemeClr val="tx1"/>
                  </a:solidFill>
                </a:endParaRPr>
              </a:p>
            </p:txBody>
          </p:sp>
          <p:sp>
            <p:nvSpPr>
              <p:cNvPr id="98" name="TextBox 97"/>
              <p:cNvSpPr txBox="1"/>
              <p:nvPr/>
            </p:nvSpPr>
            <p:spPr>
              <a:xfrm>
                <a:off x="4919748" y="6304332"/>
                <a:ext cx="325730" cy="369332"/>
              </a:xfrm>
              <a:prstGeom prst="rect">
                <a:avLst/>
              </a:prstGeom>
              <a:noFill/>
            </p:spPr>
            <p:txBody>
              <a:bodyPr wrap="none" rtlCol="0">
                <a:spAutoFit/>
              </a:bodyPr>
              <a:lstStyle/>
              <a:p>
                <a:r>
                  <a:rPr lang="en-US" sz="1800" b="0" dirty="0" smtClean="0">
                    <a:solidFill>
                      <a:schemeClr val="tx1"/>
                    </a:solidFill>
                  </a:rPr>
                  <a:t>6</a:t>
                </a:r>
                <a:endParaRPr lang="en-US" sz="1800" b="0" dirty="0">
                  <a:solidFill>
                    <a:schemeClr val="tx1"/>
                  </a:solidFill>
                </a:endParaRPr>
              </a:p>
            </p:txBody>
          </p:sp>
          <p:sp>
            <p:nvSpPr>
              <p:cNvPr id="99" name="TextBox 98"/>
              <p:cNvSpPr txBox="1"/>
              <p:nvPr/>
            </p:nvSpPr>
            <p:spPr>
              <a:xfrm>
                <a:off x="4442452" y="6304332"/>
                <a:ext cx="325730" cy="369332"/>
              </a:xfrm>
              <a:prstGeom prst="rect">
                <a:avLst/>
              </a:prstGeom>
              <a:noFill/>
            </p:spPr>
            <p:txBody>
              <a:bodyPr wrap="none" rtlCol="0">
                <a:spAutoFit/>
              </a:bodyPr>
              <a:lstStyle/>
              <a:p>
                <a:r>
                  <a:rPr lang="en-US" sz="1800" b="0" dirty="0" smtClean="0">
                    <a:solidFill>
                      <a:schemeClr val="tx1"/>
                    </a:solidFill>
                  </a:rPr>
                  <a:t>4</a:t>
                </a:r>
                <a:endParaRPr lang="en-US" sz="1800" b="0" dirty="0">
                  <a:solidFill>
                    <a:schemeClr val="tx1"/>
                  </a:solidFill>
                </a:endParaRPr>
              </a:p>
            </p:txBody>
          </p:sp>
        </p:grpSp>
        <p:grpSp>
          <p:nvGrpSpPr>
            <p:cNvPr id="72" name="Group 71"/>
            <p:cNvGrpSpPr/>
            <p:nvPr/>
          </p:nvGrpSpPr>
          <p:grpSpPr>
            <a:xfrm>
              <a:off x="6266411" y="2757979"/>
              <a:ext cx="2653002" cy="1863781"/>
              <a:chOff x="9433326" y="3208706"/>
              <a:chExt cx="2653002" cy="1863781"/>
            </a:xfrm>
          </p:grpSpPr>
          <p:cxnSp>
            <p:nvCxnSpPr>
              <p:cNvPr id="79" name="Straight Connector 78"/>
              <p:cNvCxnSpPr/>
              <p:nvPr/>
            </p:nvCxnSpPr>
            <p:spPr bwMode="auto">
              <a:xfrm flipV="1">
                <a:off x="9433326" y="3670371"/>
                <a:ext cx="1637895" cy="1402116"/>
              </a:xfrm>
              <a:prstGeom prst="line">
                <a:avLst/>
              </a:prstGeom>
              <a:noFill/>
              <a:ln w="38100" cap="flat" cmpd="sng" algn="ctr">
                <a:solidFill>
                  <a:srgbClr val="006600"/>
                </a:solidFill>
                <a:prstDash val="dash"/>
                <a:round/>
                <a:headEnd type="none" w="med" len="med"/>
                <a:tailEnd type="triangle" w="med" len="med"/>
              </a:ln>
              <a:effectLst/>
            </p:spPr>
          </p:cxnSp>
          <p:sp>
            <p:nvSpPr>
              <p:cNvPr id="80" name="TextBox 79"/>
              <p:cNvSpPr txBox="1"/>
              <p:nvPr/>
            </p:nvSpPr>
            <p:spPr>
              <a:xfrm>
                <a:off x="10519874" y="3208706"/>
                <a:ext cx="1566454" cy="461665"/>
              </a:xfrm>
              <a:prstGeom prst="rect">
                <a:avLst/>
              </a:prstGeom>
              <a:noFill/>
            </p:spPr>
            <p:txBody>
              <a:bodyPr wrap="none" rtlCol="0">
                <a:spAutoFit/>
              </a:bodyPr>
              <a:lstStyle/>
              <a:p>
                <a:r>
                  <a:rPr lang="en-US" sz="2400" dirty="0" smtClean="0">
                    <a:solidFill>
                      <a:srgbClr val="006600"/>
                    </a:solidFill>
                  </a:rPr>
                  <a:t>“perfect”</a:t>
                </a:r>
                <a:endParaRPr lang="en-US" sz="2400" dirty="0">
                  <a:solidFill>
                    <a:srgbClr val="006600"/>
                  </a:solidFill>
                </a:endParaRPr>
              </a:p>
            </p:txBody>
          </p:sp>
        </p:grpSp>
      </p:grpSp>
      <p:grpSp>
        <p:nvGrpSpPr>
          <p:cNvPr id="73" name="Group 72"/>
          <p:cNvGrpSpPr/>
          <p:nvPr/>
        </p:nvGrpSpPr>
        <p:grpSpPr>
          <a:xfrm>
            <a:off x="6263657" y="3426119"/>
            <a:ext cx="2551029" cy="1230268"/>
            <a:chOff x="9424153" y="1027519"/>
            <a:chExt cx="2551029" cy="1230268"/>
          </a:xfrm>
        </p:grpSpPr>
        <p:sp>
          <p:nvSpPr>
            <p:cNvPr id="76" name="Freeform 75"/>
            <p:cNvSpPr/>
            <p:nvPr/>
          </p:nvSpPr>
          <p:spPr bwMode="auto">
            <a:xfrm>
              <a:off x="9424153" y="1466217"/>
              <a:ext cx="2374710" cy="791570"/>
            </a:xfrm>
            <a:custGeom>
              <a:avLst/>
              <a:gdLst>
                <a:gd name="connsiteX0" fmla="*/ 0 w 2661313"/>
                <a:gd name="connsiteY0" fmla="*/ 928048 h 928048"/>
                <a:gd name="connsiteX1" fmla="*/ 272955 w 2661313"/>
                <a:gd name="connsiteY1" fmla="*/ 696036 h 928048"/>
                <a:gd name="connsiteX2" fmla="*/ 1460310 w 2661313"/>
                <a:gd name="connsiteY2" fmla="*/ 122830 h 928048"/>
                <a:gd name="connsiteX3" fmla="*/ 2661313 w 2661313"/>
                <a:gd name="connsiteY3" fmla="*/ 0 h 928048"/>
              </a:gdLst>
              <a:ahLst/>
              <a:cxnLst>
                <a:cxn ang="0">
                  <a:pos x="connsiteX0" y="connsiteY0"/>
                </a:cxn>
                <a:cxn ang="0">
                  <a:pos x="connsiteX1" y="connsiteY1"/>
                </a:cxn>
                <a:cxn ang="0">
                  <a:pos x="connsiteX2" y="connsiteY2"/>
                </a:cxn>
                <a:cxn ang="0">
                  <a:pos x="connsiteX3" y="connsiteY3"/>
                </a:cxn>
              </a:cxnLst>
              <a:rect l="l" t="t" r="r" b="b"/>
              <a:pathLst>
                <a:path w="2661313" h="928048">
                  <a:moveTo>
                    <a:pt x="0" y="928048"/>
                  </a:moveTo>
                  <a:cubicBezTo>
                    <a:pt x="14785" y="879143"/>
                    <a:pt x="29570" y="830239"/>
                    <a:pt x="272955" y="696036"/>
                  </a:cubicBezTo>
                  <a:cubicBezTo>
                    <a:pt x="516340" y="561833"/>
                    <a:pt x="1062250" y="238836"/>
                    <a:pt x="1460310" y="122830"/>
                  </a:cubicBezTo>
                  <a:cubicBezTo>
                    <a:pt x="1858370" y="6824"/>
                    <a:pt x="2259841" y="3412"/>
                    <a:pt x="2661313" y="0"/>
                  </a:cubicBezTo>
                </a:path>
              </a:pathLst>
            </a:cu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77" name="TextBox 76"/>
            <p:cNvSpPr txBox="1"/>
            <p:nvPr/>
          </p:nvSpPr>
          <p:spPr>
            <a:xfrm>
              <a:off x="10814287" y="1027519"/>
              <a:ext cx="1160895" cy="461665"/>
            </a:xfrm>
            <a:prstGeom prst="rect">
              <a:avLst/>
            </a:prstGeom>
            <a:noFill/>
          </p:spPr>
          <p:txBody>
            <a:bodyPr wrap="none" rtlCol="0">
              <a:spAutoFit/>
            </a:bodyPr>
            <a:lstStyle/>
            <a:p>
              <a:r>
                <a:rPr lang="en-US" sz="2400" dirty="0" smtClean="0">
                  <a:solidFill>
                    <a:srgbClr val="FF0000"/>
                  </a:solidFill>
                </a:rPr>
                <a:t>reality</a:t>
              </a:r>
              <a:endParaRPr lang="en-US" sz="2400" dirty="0">
                <a:solidFill>
                  <a:srgbClr val="FF0000"/>
                </a:solidFill>
              </a:endParaRPr>
            </a:p>
          </p:txBody>
        </p:sp>
      </p:grpSp>
      <p:sp>
        <p:nvSpPr>
          <p:cNvPr id="3" name="Rectangle 2"/>
          <p:cNvSpPr/>
          <p:nvPr/>
        </p:nvSpPr>
        <p:spPr bwMode="auto">
          <a:xfrm>
            <a:off x="2716408" y="3119825"/>
            <a:ext cx="280419" cy="697845"/>
          </a:xfrm>
          <a:prstGeom prst="rect">
            <a:avLst/>
          </a:prstGeom>
          <a:solidFill>
            <a:srgbClr val="FF000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6" name="Rectangle 115"/>
          <p:cNvSpPr/>
          <p:nvPr/>
        </p:nvSpPr>
        <p:spPr bwMode="auto">
          <a:xfrm>
            <a:off x="2089485" y="2586199"/>
            <a:ext cx="300362" cy="1260958"/>
          </a:xfrm>
          <a:prstGeom prst="rect">
            <a:avLst/>
          </a:prstGeom>
          <a:solidFill>
            <a:schemeClr val="accent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7" name="Rectangle 116"/>
          <p:cNvSpPr/>
          <p:nvPr/>
        </p:nvSpPr>
        <p:spPr bwMode="auto">
          <a:xfrm>
            <a:off x="1578690" y="3394912"/>
            <a:ext cx="299298" cy="452245"/>
          </a:xfrm>
          <a:prstGeom prst="rect">
            <a:avLst/>
          </a:prstGeom>
          <a:solidFill>
            <a:srgbClr val="FFFF0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0" name="Freeform 119"/>
          <p:cNvSpPr/>
          <p:nvPr/>
        </p:nvSpPr>
        <p:spPr bwMode="auto">
          <a:xfrm>
            <a:off x="6288899" y="4164103"/>
            <a:ext cx="2381464" cy="516829"/>
          </a:xfrm>
          <a:custGeom>
            <a:avLst/>
            <a:gdLst>
              <a:gd name="connsiteX0" fmla="*/ 0 w 2661313"/>
              <a:gd name="connsiteY0" fmla="*/ 928048 h 928048"/>
              <a:gd name="connsiteX1" fmla="*/ 272955 w 2661313"/>
              <a:gd name="connsiteY1" fmla="*/ 696036 h 928048"/>
              <a:gd name="connsiteX2" fmla="*/ 1460310 w 2661313"/>
              <a:gd name="connsiteY2" fmla="*/ 122830 h 928048"/>
              <a:gd name="connsiteX3" fmla="*/ 2661313 w 2661313"/>
              <a:gd name="connsiteY3" fmla="*/ 0 h 928048"/>
            </a:gdLst>
            <a:ahLst/>
            <a:cxnLst>
              <a:cxn ang="0">
                <a:pos x="connsiteX0" y="connsiteY0"/>
              </a:cxn>
              <a:cxn ang="0">
                <a:pos x="connsiteX1" y="connsiteY1"/>
              </a:cxn>
              <a:cxn ang="0">
                <a:pos x="connsiteX2" y="connsiteY2"/>
              </a:cxn>
              <a:cxn ang="0">
                <a:pos x="connsiteX3" y="connsiteY3"/>
              </a:cxn>
            </a:cxnLst>
            <a:rect l="l" t="t" r="r" b="b"/>
            <a:pathLst>
              <a:path w="2661313" h="928048">
                <a:moveTo>
                  <a:pt x="0" y="928048"/>
                </a:moveTo>
                <a:cubicBezTo>
                  <a:pt x="14785" y="879143"/>
                  <a:pt x="29570" y="830239"/>
                  <a:pt x="272955" y="696036"/>
                </a:cubicBezTo>
                <a:cubicBezTo>
                  <a:pt x="516340" y="561833"/>
                  <a:pt x="1062250" y="238836"/>
                  <a:pt x="1460310" y="122830"/>
                </a:cubicBezTo>
                <a:cubicBezTo>
                  <a:pt x="1858370" y="6824"/>
                  <a:pt x="2259841" y="3412"/>
                  <a:pt x="2661313" y="0"/>
                </a:cubicBezTo>
              </a:path>
            </a:pathLst>
          </a:custGeom>
          <a:noFill/>
          <a:ln w="762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2" name="Freeform 121"/>
          <p:cNvSpPr/>
          <p:nvPr/>
        </p:nvSpPr>
        <p:spPr bwMode="auto">
          <a:xfrm>
            <a:off x="6333484" y="4350904"/>
            <a:ext cx="2349287" cy="317615"/>
          </a:xfrm>
          <a:custGeom>
            <a:avLst/>
            <a:gdLst>
              <a:gd name="connsiteX0" fmla="*/ 0 w 2661313"/>
              <a:gd name="connsiteY0" fmla="*/ 928048 h 928048"/>
              <a:gd name="connsiteX1" fmla="*/ 272955 w 2661313"/>
              <a:gd name="connsiteY1" fmla="*/ 696036 h 928048"/>
              <a:gd name="connsiteX2" fmla="*/ 1460310 w 2661313"/>
              <a:gd name="connsiteY2" fmla="*/ 122830 h 928048"/>
              <a:gd name="connsiteX3" fmla="*/ 2661313 w 2661313"/>
              <a:gd name="connsiteY3" fmla="*/ 0 h 928048"/>
            </a:gdLst>
            <a:ahLst/>
            <a:cxnLst>
              <a:cxn ang="0">
                <a:pos x="connsiteX0" y="connsiteY0"/>
              </a:cxn>
              <a:cxn ang="0">
                <a:pos x="connsiteX1" y="connsiteY1"/>
              </a:cxn>
              <a:cxn ang="0">
                <a:pos x="connsiteX2" y="connsiteY2"/>
              </a:cxn>
              <a:cxn ang="0">
                <a:pos x="connsiteX3" y="connsiteY3"/>
              </a:cxn>
            </a:cxnLst>
            <a:rect l="l" t="t" r="r" b="b"/>
            <a:pathLst>
              <a:path w="2661313" h="928048">
                <a:moveTo>
                  <a:pt x="0" y="928048"/>
                </a:moveTo>
                <a:cubicBezTo>
                  <a:pt x="14785" y="879143"/>
                  <a:pt x="29570" y="830239"/>
                  <a:pt x="272955" y="696036"/>
                </a:cubicBezTo>
                <a:cubicBezTo>
                  <a:pt x="516340" y="561833"/>
                  <a:pt x="1062250" y="238836"/>
                  <a:pt x="1460310" y="122830"/>
                </a:cubicBezTo>
                <a:cubicBezTo>
                  <a:pt x="1858370" y="6824"/>
                  <a:pt x="2259841" y="3412"/>
                  <a:pt x="2661313" y="0"/>
                </a:cubicBezTo>
              </a:path>
            </a:pathLst>
          </a:custGeom>
          <a:noFill/>
          <a:ln w="762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5" name="Oval 124"/>
          <p:cNvSpPr/>
          <p:nvPr/>
        </p:nvSpPr>
        <p:spPr bwMode="auto">
          <a:xfrm>
            <a:off x="-962196" y="1013521"/>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7" name="Oval 126"/>
          <p:cNvSpPr/>
          <p:nvPr/>
        </p:nvSpPr>
        <p:spPr bwMode="auto">
          <a:xfrm>
            <a:off x="-1027561" y="1840828"/>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9" name="Oval 128"/>
          <p:cNvSpPr/>
          <p:nvPr/>
        </p:nvSpPr>
        <p:spPr bwMode="auto">
          <a:xfrm>
            <a:off x="-962196" y="288652"/>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8" name="Oval 117"/>
          <p:cNvSpPr/>
          <p:nvPr/>
        </p:nvSpPr>
        <p:spPr bwMode="auto">
          <a:xfrm>
            <a:off x="4047179" y="3210898"/>
            <a:ext cx="314253"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1" name="TextBox 120"/>
          <p:cNvSpPr txBox="1"/>
          <p:nvPr/>
        </p:nvSpPr>
        <p:spPr>
          <a:xfrm>
            <a:off x="608218" y="884022"/>
            <a:ext cx="7941598" cy="523220"/>
          </a:xfrm>
          <a:prstGeom prst="rect">
            <a:avLst/>
          </a:prstGeom>
          <a:noFill/>
        </p:spPr>
        <p:txBody>
          <a:bodyPr wrap="none" rtlCol="0">
            <a:spAutoFit/>
          </a:bodyPr>
          <a:lstStyle/>
          <a:p>
            <a:r>
              <a:rPr lang="en-US" b="0" dirty="0" smtClean="0">
                <a:solidFill>
                  <a:srgbClr val="800080"/>
                </a:solidFill>
              </a:rPr>
              <a:t>“Job” is flexible in number of servers it needs</a:t>
            </a:r>
            <a:endParaRPr lang="en-US" b="0" dirty="0">
              <a:solidFill>
                <a:srgbClr val="800080"/>
              </a:solidFill>
            </a:endParaRPr>
          </a:p>
        </p:txBody>
      </p:sp>
      <p:sp>
        <p:nvSpPr>
          <p:cNvPr id="130"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10</a:t>
            </a:fld>
            <a:endParaRPr lang="en-US" dirty="0"/>
          </a:p>
        </p:txBody>
      </p:sp>
    </p:spTree>
    <p:extLst>
      <p:ext uri="{BB962C8B-B14F-4D97-AF65-F5344CB8AC3E}">
        <p14:creationId xmlns:p14="http://schemas.microsoft.com/office/powerpoint/2010/main" val="379592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0" y="-6761"/>
            <a:ext cx="9129966" cy="707886"/>
          </a:xfrm>
          <a:prstGeom prst="rect">
            <a:avLst/>
          </a:prstGeom>
          <a:solidFill>
            <a:srgbClr val="FFFF00"/>
          </a:solidFill>
        </p:spPr>
        <p:txBody>
          <a:bodyPr wrap="square" rtlCol="0">
            <a:spAutoFit/>
          </a:bodyPr>
          <a:lstStyle/>
          <a:p>
            <a:pPr algn="ctr"/>
            <a:r>
              <a:rPr lang="en-US" sz="4000" dirty="0" smtClean="0"/>
              <a:t>Summary</a:t>
            </a:r>
            <a:endParaRPr lang="en-US" sz="4000" dirty="0"/>
          </a:p>
        </p:txBody>
      </p:sp>
      <p:pic>
        <p:nvPicPr>
          <p:cNvPr id="73" name="Picture 72" descr="SESAME Net - SESAME N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6483" y="901701"/>
            <a:ext cx="6477000" cy="2088830"/>
          </a:xfrm>
          <a:prstGeom prst="rect">
            <a:avLst/>
          </a:prstGeom>
        </p:spPr>
      </p:pic>
      <p:sp>
        <p:nvSpPr>
          <p:cNvPr id="78" name="TextBox 77"/>
          <p:cNvSpPr txBox="1"/>
          <p:nvPr/>
        </p:nvSpPr>
        <p:spPr>
          <a:xfrm>
            <a:off x="217932" y="3191107"/>
            <a:ext cx="7034298" cy="1815882"/>
          </a:xfrm>
          <a:prstGeom prst="rect">
            <a:avLst/>
          </a:prstGeom>
          <a:noFill/>
        </p:spPr>
        <p:txBody>
          <a:bodyPr wrap="none" rtlCol="0">
            <a:spAutoFit/>
          </a:bodyPr>
          <a:lstStyle/>
          <a:p>
            <a:r>
              <a:rPr lang="en-US" b="0" dirty="0" smtClean="0">
                <a:solidFill>
                  <a:srgbClr val="800080"/>
                </a:solidFill>
              </a:rPr>
              <a:t>It’s a parallel world …</a:t>
            </a:r>
          </a:p>
          <a:p>
            <a:r>
              <a:rPr lang="en-US" b="0" dirty="0">
                <a:solidFill>
                  <a:srgbClr val="800080"/>
                </a:solidFill>
              </a:rPr>
              <a:t> </a:t>
            </a:r>
            <a:endParaRPr lang="en-US" b="0" dirty="0" smtClean="0">
              <a:solidFill>
                <a:srgbClr val="800080"/>
              </a:solidFill>
            </a:endParaRPr>
          </a:p>
          <a:p>
            <a:r>
              <a:rPr lang="en-US" b="0" dirty="0">
                <a:solidFill>
                  <a:srgbClr val="800080"/>
                </a:solidFill>
              </a:rPr>
              <a:t> </a:t>
            </a:r>
            <a:r>
              <a:rPr lang="en-US" b="0" dirty="0" smtClean="0">
                <a:solidFill>
                  <a:srgbClr val="800080"/>
                </a:solidFill>
              </a:rPr>
              <a:t>       with lots of exciting new queueing </a:t>
            </a:r>
          </a:p>
          <a:p>
            <a:r>
              <a:rPr lang="en-US" b="0" dirty="0">
                <a:solidFill>
                  <a:srgbClr val="800080"/>
                </a:solidFill>
              </a:rPr>
              <a:t> </a:t>
            </a:r>
            <a:r>
              <a:rPr lang="en-US" b="0" dirty="0" smtClean="0">
                <a:solidFill>
                  <a:srgbClr val="800080"/>
                </a:solidFill>
              </a:rPr>
              <a:t>       problems to solve!</a:t>
            </a:r>
          </a:p>
        </p:txBody>
      </p:sp>
      <p:pic>
        <p:nvPicPr>
          <p:cNvPr id="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617108" y="701125"/>
            <a:ext cx="2646689"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 name="Group 37"/>
          <p:cNvGrpSpPr/>
          <p:nvPr/>
        </p:nvGrpSpPr>
        <p:grpSpPr>
          <a:xfrm>
            <a:off x="5774899" y="4384188"/>
            <a:ext cx="3369101" cy="1859603"/>
            <a:chOff x="5774899" y="4384188"/>
            <a:chExt cx="3369101" cy="1859603"/>
          </a:xfrm>
        </p:grpSpPr>
        <p:grpSp>
          <p:nvGrpSpPr>
            <p:cNvPr id="81" name="Group 80"/>
            <p:cNvGrpSpPr/>
            <p:nvPr/>
          </p:nvGrpSpPr>
          <p:grpSpPr>
            <a:xfrm>
              <a:off x="5774899" y="4384188"/>
              <a:ext cx="3369101" cy="1859603"/>
              <a:chOff x="2419250" y="1384977"/>
              <a:chExt cx="6267433" cy="4166813"/>
            </a:xfrm>
          </p:grpSpPr>
          <p:cxnSp>
            <p:nvCxnSpPr>
              <p:cNvPr id="82" name="Straight Connector 81"/>
              <p:cNvCxnSpPr/>
              <p:nvPr/>
            </p:nvCxnSpPr>
            <p:spPr>
              <a:xfrm>
                <a:off x="2939738" y="3091320"/>
                <a:ext cx="1371721" cy="204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311458" y="3111783"/>
                <a:ext cx="0" cy="10099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734927" y="3091320"/>
                <a:ext cx="0" cy="10099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939738" y="4101221"/>
                <a:ext cx="1371721" cy="204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189450" y="3111784"/>
                <a:ext cx="0" cy="10099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ight Arrow 86"/>
              <p:cNvSpPr/>
              <p:nvPr/>
            </p:nvSpPr>
            <p:spPr>
              <a:xfrm>
                <a:off x="2419250" y="3331395"/>
                <a:ext cx="400105" cy="44205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5184477" y="2363672"/>
                <a:ext cx="316735" cy="301851"/>
              </a:xfrm>
              <a:prstGeom prst="ellipse">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5184477" y="2839339"/>
                <a:ext cx="316735" cy="301851"/>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5184477" y="1910896"/>
                <a:ext cx="316735" cy="301851"/>
              </a:xfrm>
              <a:prstGeom prst="ellips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p:nvPr/>
            </p:nvCxnSpPr>
            <p:spPr bwMode="auto">
              <a:xfrm flipV="1">
                <a:off x="4311458" y="2132994"/>
                <a:ext cx="906203" cy="1270272"/>
              </a:xfrm>
              <a:prstGeom prst="line">
                <a:avLst/>
              </a:prstGeom>
              <a:noFill/>
              <a:ln w="19050" cap="flat" cmpd="sng" algn="ctr">
                <a:solidFill>
                  <a:schemeClr val="tx1"/>
                </a:solidFill>
                <a:prstDash val="solid"/>
                <a:round/>
                <a:headEnd type="none" w="med" len="med"/>
                <a:tailEnd type="none" w="med" len="med"/>
              </a:ln>
              <a:effectLst/>
            </p:spPr>
          </p:cxnSp>
          <p:cxnSp>
            <p:nvCxnSpPr>
              <p:cNvPr id="92" name="Straight Connector 91"/>
              <p:cNvCxnSpPr>
                <a:endCxn id="125" idx="1"/>
              </p:cNvCxnSpPr>
              <p:nvPr/>
            </p:nvCxnSpPr>
            <p:spPr bwMode="auto">
              <a:xfrm>
                <a:off x="4311456" y="3856945"/>
                <a:ext cx="943568" cy="1546880"/>
              </a:xfrm>
              <a:prstGeom prst="line">
                <a:avLst/>
              </a:prstGeom>
              <a:noFill/>
              <a:ln w="19050"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flipV="1">
                <a:off x="4311457" y="2621320"/>
                <a:ext cx="894346" cy="844488"/>
              </a:xfrm>
              <a:prstGeom prst="line">
                <a:avLst/>
              </a:prstGeom>
              <a:noFill/>
              <a:ln w="19050" cap="flat" cmpd="sng" algn="ctr">
                <a:solidFill>
                  <a:schemeClr val="tx1"/>
                </a:solidFill>
                <a:prstDash val="solid"/>
                <a:round/>
                <a:headEnd type="none" w="med" len="med"/>
                <a:tailEnd type="none" w="med" len="med"/>
              </a:ln>
              <a:effectLst/>
            </p:spPr>
          </p:cxnSp>
          <p:cxnSp>
            <p:nvCxnSpPr>
              <p:cNvPr id="94" name="Straight Connector 93"/>
              <p:cNvCxnSpPr>
                <a:endCxn id="127" idx="1"/>
              </p:cNvCxnSpPr>
              <p:nvPr/>
            </p:nvCxnSpPr>
            <p:spPr bwMode="auto">
              <a:xfrm>
                <a:off x="4311457" y="3753381"/>
                <a:ext cx="925675" cy="1154834"/>
              </a:xfrm>
              <a:prstGeom prst="line">
                <a:avLst/>
              </a:prstGeom>
              <a:noFill/>
              <a:ln w="19050"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4320205" y="3678613"/>
                <a:ext cx="910652" cy="686702"/>
              </a:xfrm>
              <a:prstGeom prst="line">
                <a:avLst/>
              </a:prstGeom>
              <a:noFill/>
              <a:ln w="19050" cap="flat" cmpd="sng" algn="ctr">
                <a:solidFill>
                  <a:schemeClr val="tx1"/>
                </a:solidFill>
                <a:prstDash val="solid"/>
                <a:round/>
                <a:headEnd type="none" w="med" len="med"/>
                <a:tailEnd type="none" w="med" len="med"/>
              </a:ln>
              <a:effectLst/>
            </p:spPr>
          </p:cxnSp>
          <p:cxnSp>
            <p:nvCxnSpPr>
              <p:cNvPr id="102" name="Straight Connector 101"/>
              <p:cNvCxnSpPr>
                <a:endCxn id="137" idx="2"/>
              </p:cNvCxnSpPr>
              <p:nvPr/>
            </p:nvCxnSpPr>
            <p:spPr bwMode="auto">
              <a:xfrm flipV="1">
                <a:off x="4314019" y="2990265"/>
                <a:ext cx="870453" cy="562158"/>
              </a:xfrm>
              <a:prstGeom prst="line">
                <a:avLst/>
              </a:prstGeom>
              <a:noFill/>
              <a:ln w="19050" cap="flat" cmpd="sng" algn="ctr">
                <a:solidFill>
                  <a:schemeClr val="tx1"/>
                </a:solidFill>
                <a:prstDash val="solid"/>
                <a:round/>
                <a:headEnd type="none" w="med" len="med"/>
                <a:tailEnd type="none" w="med" len="med"/>
              </a:ln>
              <a:effectLst/>
            </p:spPr>
          </p:cxnSp>
          <p:cxnSp>
            <p:nvCxnSpPr>
              <p:cNvPr id="104" name="Straight Connector 103"/>
              <p:cNvCxnSpPr>
                <a:endCxn id="131" idx="1"/>
              </p:cNvCxnSpPr>
              <p:nvPr/>
            </p:nvCxnSpPr>
            <p:spPr bwMode="auto">
              <a:xfrm>
                <a:off x="4302161" y="3635594"/>
                <a:ext cx="903012" cy="317660"/>
              </a:xfrm>
              <a:prstGeom prst="line">
                <a:avLst/>
              </a:prstGeom>
              <a:noFill/>
              <a:ln w="19050"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flipV="1">
                <a:off x="4296144" y="1692439"/>
                <a:ext cx="897626" cy="1605333"/>
              </a:xfrm>
              <a:prstGeom prst="line">
                <a:avLst/>
              </a:prstGeom>
              <a:noFill/>
              <a:ln w="19050" cap="flat" cmpd="sng" algn="ctr">
                <a:solidFill>
                  <a:schemeClr val="tx1"/>
                </a:solidFill>
                <a:prstDash val="solid"/>
                <a:round/>
                <a:headEnd type="none" w="med" len="med"/>
                <a:tailEnd type="none" w="med" len="med"/>
              </a:ln>
              <a:effectLst/>
            </p:spPr>
          </p:cxnSp>
          <p:grpSp>
            <p:nvGrpSpPr>
              <p:cNvPr id="106" name="Group 105"/>
              <p:cNvGrpSpPr/>
              <p:nvPr/>
            </p:nvGrpSpPr>
            <p:grpSpPr>
              <a:xfrm>
                <a:off x="5193772" y="1506673"/>
                <a:ext cx="573291" cy="3869168"/>
                <a:chOff x="6191297" y="2227628"/>
                <a:chExt cx="1451581" cy="9723644"/>
              </a:xfrm>
            </p:grpSpPr>
            <p:sp>
              <p:nvSpPr>
                <p:cNvPr id="133" name="Oval 132"/>
                <p:cNvSpPr/>
                <p:nvPr/>
              </p:nvSpPr>
              <p:spPr>
                <a:xfrm>
                  <a:off x="6191297" y="2227628"/>
                  <a:ext cx="801977" cy="758584"/>
                </a:xfrm>
                <a:prstGeom prst="ellips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Arrow Connector 133"/>
                <p:cNvCxnSpPr/>
                <p:nvPr/>
              </p:nvCxnSpPr>
              <p:spPr>
                <a:xfrm flipV="1">
                  <a:off x="6999815" y="2606917"/>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flipV="1">
                  <a:off x="6927628" y="3651985"/>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flipV="1">
                  <a:off x="6927628" y="4742283"/>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flipV="1">
                  <a:off x="6934860" y="5956046"/>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flipV="1">
                  <a:off x="6961357" y="8346775"/>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flipV="1">
                  <a:off x="6987854" y="10737504"/>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flipV="1">
                  <a:off x="6993274" y="11951266"/>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flipV="1">
                  <a:off x="6970718" y="9530541"/>
                  <a:ext cx="643063" cy="6"/>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109" name="Right Brace 108"/>
              <p:cNvSpPr/>
              <p:nvPr/>
            </p:nvSpPr>
            <p:spPr bwMode="auto">
              <a:xfrm>
                <a:off x="5868121" y="1384977"/>
                <a:ext cx="148856" cy="1658587"/>
              </a:xfrm>
              <a:prstGeom prst="rightBrac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1" name="Right Brace 110"/>
              <p:cNvSpPr/>
              <p:nvPr/>
            </p:nvSpPr>
            <p:spPr bwMode="auto">
              <a:xfrm>
                <a:off x="5864649" y="3856945"/>
                <a:ext cx="148856" cy="1658586"/>
              </a:xfrm>
              <a:prstGeom prst="rightBrac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9" name="TextBox 118"/>
              <p:cNvSpPr txBox="1"/>
              <p:nvPr/>
            </p:nvSpPr>
            <p:spPr>
              <a:xfrm>
                <a:off x="6084809" y="1942813"/>
                <a:ext cx="2262064" cy="827562"/>
              </a:xfrm>
              <a:prstGeom prst="rect">
                <a:avLst/>
              </a:prstGeom>
              <a:noFill/>
            </p:spPr>
            <p:txBody>
              <a:bodyPr wrap="square" rtlCol="0">
                <a:spAutoFit/>
              </a:bodyPr>
              <a:lstStyle/>
              <a:p>
                <a:r>
                  <a:rPr lang="en-US" sz="1800" b="0" dirty="0" smtClean="0"/>
                  <a:t>Compute</a:t>
                </a:r>
              </a:p>
            </p:txBody>
          </p:sp>
          <p:sp>
            <p:nvSpPr>
              <p:cNvPr id="120" name="TextBox 119"/>
              <p:cNvSpPr txBox="1"/>
              <p:nvPr/>
            </p:nvSpPr>
            <p:spPr>
              <a:xfrm>
                <a:off x="6048739" y="4305443"/>
                <a:ext cx="2637944" cy="827562"/>
              </a:xfrm>
              <a:prstGeom prst="rect">
                <a:avLst/>
              </a:prstGeom>
              <a:noFill/>
            </p:spPr>
            <p:txBody>
              <a:bodyPr wrap="square" rtlCol="0">
                <a:spAutoFit/>
              </a:bodyPr>
              <a:lstStyle/>
              <a:p>
                <a:r>
                  <a:rPr lang="en-US" sz="1800" b="0" dirty="0" smtClean="0"/>
                  <a:t>Memory</a:t>
                </a:r>
              </a:p>
            </p:txBody>
          </p:sp>
          <p:sp>
            <p:nvSpPr>
              <p:cNvPr id="131" name="Rectangle 130"/>
              <p:cNvSpPr/>
              <p:nvPr/>
            </p:nvSpPr>
            <p:spPr bwMode="auto">
              <a:xfrm>
                <a:off x="5205173" y="3805289"/>
                <a:ext cx="279407" cy="295931"/>
              </a:xfrm>
              <a:prstGeom prst="rect">
                <a:avLst/>
              </a:prstGeom>
              <a:solidFill>
                <a:srgbClr val="FFFF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9" name="Rectangle 128"/>
              <p:cNvSpPr/>
              <p:nvPr/>
            </p:nvSpPr>
            <p:spPr bwMode="auto">
              <a:xfrm>
                <a:off x="5219240" y="4264639"/>
                <a:ext cx="279407" cy="295931"/>
              </a:xfrm>
              <a:prstGeom prst="rect">
                <a:avLst/>
              </a:prstGeom>
              <a:solidFill>
                <a:schemeClr val="accent2"/>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7" name="Rectangle 126"/>
              <p:cNvSpPr/>
              <p:nvPr/>
            </p:nvSpPr>
            <p:spPr bwMode="auto">
              <a:xfrm>
                <a:off x="5237132" y="4760248"/>
                <a:ext cx="279407" cy="295931"/>
              </a:xfrm>
              <a:prstGeom prst="rect">
                <a:avLst/>
              </a:prstGeom>
              <a:solidFill>
                <a:schemeClr val="accent2"/>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5" name="Rectangle 124"/>
              <p:cNvSpPr/>
              <p:nvPr/>
            </p:nvSpPr>
            <p:spPr bwMode="auto">
              <a:xfrm>
                <a:off x="5255023" y="5255859"/>
                <a:ext cx="279407" cy="295931"/>
              </a:xfrm>
              <a:prstGeom prst="rect">
                <a:avLst/>
              </a:pr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153" name="Group 152"/>
            <p:cNvGrpSpPr/>
            <p:nvPr/>
          </p:nvGrpSpPr>
          <p:grpSpPr>
            <a:xfrm>
              <a:off x="6562326" y="4799292"/>
              <a:ext cx="149371" cy="742617"/>
              <a:chOff x="-1735259" y="2603305"/>
              <a:chExt cx="324870" cy="1715087"/>
            </a:xfrm>
          </p:grpSpPr>
          <p:grpSp>
            <p:nvGrpSpPr>
              <p:cNvPr id="154" name="Group 153"/>
              <p:cNvGrpSpPr/>
              <p:nvPr/>
            </p:nvGrpSpPr>
            <p:grpSpPr>
              <a:xfrm>
                <a:off x="-1735259" y="2603305"/>
                <a:ext cx="324870" cy="1239028"/>
                <a:chOff x="5201163" y="3368683"/>
                <a:chExt cx="324870" cy="1239028"/>
              </a:xfrm>
            </p:grpSpPr>
            <p:grpSp>
              <p:nvGrpSpPr>
                <p:cNvPr id="156" name="Group 155"/>
                <p:cNvGrpSpPr/>
                <p:nvPr/>
              </p:nvGrpSpPr>
              <p:grpSpPr>
                <a:xfrm>
                  <a:off x="5201163" y="3832376"/>
                  <a:ext cx="324870" cy="775335"/>
                  <a:chOff x="6463929" y="5510017"/>
                  <a:chExt cx="223195" cy="570361"/>
                </a:xfrm>
              </p:grpSpPr>
              <p:sp>
                <p:nvSpPr>
                  <p:cNvPr id="158" name="Oval 157"/>
                  <p:cNvSpPr/>
                  <p:nvPr/>
                </p:nvSpPr>
                <p:spPr bwMode="auto">
                  <a:xfrm>
                    <a:off x="6463929" y="5510017"/>
                    <a:ext cx="215900" cy="211340"/>
                  </a:xfrm>
                  <a:prstGeom prst="ellipse">
                    <a:avLst/>
                  </a:prstGeom>
                  <a:solidFill>
                    <a:srgbClr val="FF0000"/>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59" name="Oval 158"/>
                  <p:cNvSpPr/>
                  <p:nvPr/>
                </p:nvSpPr>
                <p:spPr bwMode="auto">
                  <a:xfrm>
                    <a:off x="6471224" y="5869039"/>
                    <a:ext cx="215900" cy="211339"/>
                  </a:xfrm>
                  <a:prstGeom prst="ellipse">
                    <a:avLst/>
                  </a:prstGeom>
                  <a:solidFill>
                    <a:srgbClr val="FF0000"/>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157" name="Oval 156"/>
                <p:cNvSpPr/>
                <p:nvPr/>
              </p:nvSpPr>
              <p:spPr bwMode="auto">
                <a:xfrm>
                  <a:off x="5211769" y="3368683"/>
                  <a:ext cx="314251" cy="287290"/>
                </a:xfrm>
                <a:prstGeom prst="ellipse">
                  <a:avLst/>
                </a:prstGeom>
                <a:solidFill>
                  <a:srgbClr val="FF0000"/>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155" name="Rectangle 154"/>
              <p:cNvSpPr/>
              <p:nvPr/>
            </p:nvSpPr>
            <p:spPr bwMode="auto">
              <a:xfrm>
                <a:off x="-1714056" y="4022460"/>
                <a:ext cx="293059" cy="295932"/>
              </a:xfrm>
              <a:prstGeom prst="rect">
                <a:avLst/>
              </a:prstGeom>
              <a:solidFill>
                <a:srgbClr val="FF000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160" name="Group 159"/>
            <p:cNvGrpSpPr/>
            <p:nvPr/>
          </p:nvGrpSpPr>
          <p:grpSpPr>
            <a:xfrm>
              <a:off x="6272448" y="4993339"/>
              <a:ext cx="149858" cy="541842"/>
              <a:chOff x="-1724651" y="2756738"/>
              <a:chExt cx="314252" cy="1299895"/>
            </a:xfrm>
            <a:solidFill>
              <a:schemeClr val="accent2"/>
            </a:solidFill>
          </p:grpSpPr>
          <p:sp>
            <p:nvSpPr>
              <p:cNvPr id="164" name="Oval 163"/>
              <p:cNvSpPr/>
              <p:nvPr/>
            </p:nvSpPr>
            <p:spPr bwMode="auto">
              <a:xfrm>
                <a:off x="-1724651" y="2756738"/>
                <a:ext cx="314252" cy="287290"/>
              </a:xfrm>
              <a:prstGeom prst="ellipse">
                <a:avLst/>
              </a:prstGeom>
              <a:grp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62" name="Rectangle 161"/>
              <p:cNvSpPr/>
              <p:nvPr/>
            </p:nvSpPr>
            <p:spPr bwMode="auto">
              <a:xfrm>
                <a:off x="-1714056" y="3760701"/>
                <a:ext cx="293059" cy="295932"/>
              </a:xfrm>
              <a:prstGeom prst="rect">
                <a:avLst/>
              </a:prstGeom>
              <a:grp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67" name="Rectangle 166"/>
              <p:cNvSpPr/>
              <p:nvPr/>
            </p:nvSpPr>
            <p:spPr bwMode="auto">
              <a:xfrm>
                <a:off x="-1714056" y="3257358"/>
                <a:ext cx="293059" cy="295932"/>
              </a:xfrm>
              <a:prstGeom prst="rect">
                <a:avLst/>
              </a:prstGeom>
              <a:grp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sp>
        <p:nvSpPr>
          <p:cNvPr id="168"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11</a:t>
            </a:fld>
            <a:endParaRPr lang="en-US" dirty="0"/>
          </a:p>
        </p:txBody>
      </p:sp>
    </p:spTree>
    <p:extLst>
      <p:ext uri="{BB962C8B-B14F-4D97-AF65-F5344CB8AC3E}">
        <p14:creationId xmlns:p14="http://schemas.microsoft.com/office/powerpoint/2010/main" val="155463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4034" y="-25347"/>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Traditional Queueing Models</a:t>
            </a:r>
            <a:endParaRPr lang="en-US" sz="4000" dirty="0">
              <a:solidFill>
                <a:srgbClr val="800080"/>
              </a:solidFill>
            </a:endParaRPr>
          </a:p>
        </p:txBody>
      </p:sp>
      <p:grpSp>
        <p:nvGrpSpPr>
          <p:cNvPr id="226" name="Group 225"/>
          <p:cNvGrpSpPr/>
          <p:nvPr/>
        </p:nvGrpSpPr>
        <p:grpSpPr>
          <a:xfrm>
            <a:off x="241075" y="1733592"/>
            <a:ext cx="2541788" cy="937654"/>
            <a:chOff x="241075" y="1674427"/>
            <a:chExt cx="2541788" cy="937654"/>
          </a:xfrm>
        </p:grpSpPr>
        <p:cxnSp>
          <p:nvCxnSpPr>
            <p:cNvPr id="5" name="Straight Connector 4"/>
            <p:cNvCxnSpPr/>
            <p:nvPr/>
          </p:nvCxnSpPr>
          <p:spPr>
            <a:xfrm>
              <a:off x="547741" y="1993980"/>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2108"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63060"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47741" y="2514121"/>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93898"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9451"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822108" y="1911246"/>
              <a:ext cx="646313" cy="70083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464271" y="2250241"/>
              <a:ext cx="318592"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30" name="Picture 29"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5351" y="1674427"/>
              <a:ext cx="177445" cy="825488"/>
            </a:xfrm>
            <a:prstGeom prst="rect">
              <a:avLst/>
            </a:prstGeom>
            <a:ln>
              <a:noFill/>
            </a:ln>
          </p:spPr>
        </p:pic>
        <p:pic>
          <p:nvPicPr>
            <p:cNvPr id="64" name="Picture 63" descr="무료 벡터 그래픽: 여자, 여성, 픽토그램, 욕실, 화장실, 공개, 레드 - Pixabay의 무료 이미지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303" y="1745807"/>
              <a:ext cx="182029" cy="728903"/>
            </a:xfrm>
            <a:prstGeom prst="rect">
              <a:avLst/>
            </a:prstGeom>
            <a:ln>
              <a:noFill/>
            </a:ln>
          </p:spPr>
        </p:pic>
        <p:pic>
          <p:nvPicPr>
            <p:cNvPr id="67" name="Picture 66"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32026" y="2022155"/>
              <a:ext cx="155338" cy="463790"/>
            </a:xfrm>
            <a:prstGeom prst="rect">
              <a:avLst/>
            </a:prstGeom>
            <a:ln>
              <a:noFill/>
            </a:ln>
          </p:spPr>
        </p:pic>
        <p:sp>
          <p:nvSpPr>
            <p:cNvPr id="70" name="Right Arrow 69"/>
            <p:cNvSpPr/>
            <p:nvPr/>
          </p:nvSpPr>
          <p:spPr>
            <a:xfrm>
              <a:off x="241075" y="2150093"/>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55258" y="1968667"/>
              <a:ext cx="199221" cy="531248"/>
            </a:xfrm>
            <a:prstGeom prst="rect">
              <a:avLst/>
            </a:prstGeom>
            <a:ln>
              <a:noFill/>
            </a:ln>
          </p:spPr>
        </p:pic>
      </p:grpSp>
      <p:sp>
        <p:nvSpPr>
          <p:cNvPr id="2" name="TextBox 1"/>
          <p:cNvSpPr txBox="1"/>
          <p:nvPr/>
        </p:nvSpPr>
        <p:spPr>
          <a:xfrm>
            <a:off x="1908753" y="898057"/>
            <a:ext cx="5497018" cy="523220"/>
          </a:xfrm>
          <a:prstGeom prst="rect">
            <a:avLst/>
          </a:prstGeom>
          <a:noFill/>
        </p:spPr>
        <p:txBody>
          <a:bodyPr wrap="none" rtlCol="0">
            <a:spAutoFit/>
          </a:bodyPr>
          <a:lstStyle/>
          <a:p>
            <a:r>
              <a:rPr lang="en-US" b="0" dirty="0" smtClean="0">
                <a:solidFill>
                  <a:srgbClr val="800080"/>
                </a:solidFill>
              </a:rPr>
              <a:t>“Job” occupies ONE server only</a:t>
            </a:r>
            <a:endParaRPr lang="en-US" b="0" dirty="0">
              <a:solidFill>
                <a:srgbClr val="800080"/>
              </a:solidFill>
            </a:endParaRPr>
          </a:p>
        </p:txBody>
      </p:sp>
      <p:grpSp>
        <p:nvGrpSpPr>
          <p:cNvPr id="229" name="Group 228"/>
          <p:cNvGrpSpPr/>
          <p:nvPr/>
        </p:nvGrpSpPr>
        <p:grpSpPr>
          <a:xfrm>
            <a:off x="3326346" y="1903995"/>
            <a:ext cx="2480207" cy="2534342"/>
            <a:chOff x="3313994" y="1943988"/>
            <a:chExt cx="2480207" cy="2534342"/>
          </a:xfrm>
        </p:grpSpPr>
        <p:grpSp>
          <p:nvGrpSpPr>
            <p:cNvPr id="6" name="Group 5"/>
            <p:cNvGrpSpPr/>
            <p:nvPr/>
          </p:nvGrpSpPr>
          <p:grpSpPr>
            <a:xfrm>
              <a:off x="5321336" y="2708384"/>
              <a:ext cx="472865" cy="301852"/>
              <a:chOff x="6191297" y="2227628"/>
              <a:chExt cx="1197302" cy="758584"/>
            </a:xfrm>
          </p:grpSpPr>
          <p:sp>
            <p:nvSpPr>
              <p:cNvPr id="38" name="Oval 37"/>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5321336" y="3184050"/>
              <a:ext cx="472865" cy="301852"/>
              <a:chOff x="6191297" y="2227628"/>
              <a:chExt cx="1197302" cy="758584"/>
            </a:xfrm>
          </p:grpSpPr>
          <p:sp>
            <p:nvSpPr>
              <p:cNvPr id="50" name="Oval 4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5321336" y="3659593"/>
              <a:ext cx="472865" cy="301852"/>
              <a:chOff x="6191297" y="2227628"/>
              <a:chExt cx="1197302" cy="758584"/>
            </a:xfrm>
          </p:grpSpPr>
          <p:sp>
            <p:nvSpPr>
              <p:cNvPr id="53" name="Oval 52"/>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21336" y="2255607"/>
              <a:ext cx="472865" cy="301852"/>
              <a:chOff x="6191297" y="2227628"/>
              <a:chExt cx="1197302" cy="758584"/>
            </a:xfrm>
          </p:grpSpPr>
          <p:sp>
            <p:nvSpPr>
              <p:cNvPr id="59" name="Oval 5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321336" y="4176478"/>
              <a:ext cx="472865" cy="301852"/>
              <a:chOff x="6191297" y="2227628"/>
              <a:chExt cx="1197302" cy="758584"/>
            </a:xfrm>
          </p:grpSpPr>
          <p:sp>
            <p:nvSpPr>
              <p:cNvPr id="62" name="Oval 6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66" name="Straight Connector 65"/>
            <p:cNvCxnSpPr/>
            <p:nvPr/>
          </p:nvCxnSpPr>
          <p:spPr>
            <a:xfrm>
              <a:off x="3620660" y="3065457"/>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895027"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535979"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620660" y="3585598"/>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166817"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72370"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81" name="Picture 80"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64" y="2712419"/>
              <a:ext cx="177445" cy="825488"/>
            </a:xfrm>
            <a:prstGeom prst="rect">
              <a:avLst/>
            </a:prstGeom>
            <a:ln>
              <a:noFill/>
            </a:ln>
          </p:spPr>
        </p:pic>
        <p:pic>
          <p:nvPicPr>
            <p:cNvPr id="83" name="Picture 82"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43497" y="3082188"/>
              <a:ext cx="155338" cy="463790"/>
            </a:xfrm>
            <a:prstGeom prst="rect">
              <a:avLst/>
            </a:prstGeom>
            <a:ln>
              <a:noFill/>
            </a:ln>
          </p:spPr>
        </p:pic>
        <p:sp>
          <p:nvSpPr>
            <p:cNvPr id="84" name="Right Arrow 83"/>
            <p:cNvSpPr/>
            <p:nvPr/>
          </p:nvSpPr>
          <p:spPr>
            <a:xfrm>
              <a:off x="3313994" y="3221570"/>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2" name="Picture 211"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5807" y="1943988"/>
              <a:ext cx="161777" cy="579445"/>
            </a:xfrm>
            <a:prstGeom prst="rect">
              <a:avLst/>
            </a:prstGeom>
            <a:ln>
              <a:noFill/>
            </a:ln>
          </p:spPr>
        </p:pic>
        <p:pic>
          <p:nvPicPr>
            <p:cNvPr id="213" name="Picture 212"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6760" y="4154409"/>
              <a:ext cx="102345" cy="305569"/>
            </a:xfrm>
            <a:prstGeom prst="rect">
              <a:avLst/>
            </a:prstGeom>
            <a:ln>
              <a:noFill/>
            </a:ln>
          </p:spPr>
        </p:pic>
        <p:cxnSp>
          <p:nvCxnSpPr>
            <p:cNvPr id="13" name="Straight Connector 12"/>
            <p:cNvCxnSpPr>
              <a:endCxn id="59" idx="2"/>
            </p:cNvCxnSpPr>
            <p:nvPr/>
          </p:nvCxnSpPr>
          <p:spPr bwMode="auto">
            <a:xfrm flipV="1">
              <a:off x="4916797" y="2406533"/>
              <a:ext cx="404539" cy="897944"/>
            </a:xfrm>
            <a:prstGeom prst="line">
              <a:avLst/>
            </a:prstGeom>
            <a:noFill/>
            <a:ln w="28575" cap="flat" cmpd="sng" algn="ctr">
              <a:solidFill>
                <a:schemeClr val="tx1"/>
              </a:solidFill>
              <a:prstDash val="solid"/>
              <a:round/>
              <a:headEnd type="none" w="med" len="med"/>
              <a:tailEnd type="none" w="med" len="med"/>
            </a:ln>
            <a:effectLst/>
          </p:spPr>
        </p:cxnSp>
        <p:cxnSp>
          <p:nvCxnSpPr>
            <p:cNvPr id="86" name="Straight Connector 85"/>
            <p:cNvCxnSpPr>
              <a:endCxn id="62" idx="2"/>
            </p:cNvCxnSpPr>
            <p:nvPr/>
          </p:nvCxnSpPr>
          <p:spPr bwMode="auto">
            <a:xfrm>
              <a:off x="4911752" y="3304477"/>
              <a:ext cx="409584" cy="1022927"/>
            </a:xfrm>
            <a:prstGeom prst="line">
              <a:avLst/>
            </a:prstGeom>
            <a:noFill/>
            <a:ln w="28575" cap="flat" cmpd="sng" algn="ctr">
              <a:solidFill>
                <a:schemeClr val="tx1"/>
              </a:solidFill>
              <a:prstDash val="solid"/>
              <a:round/>
              <a:headEnd type="none" w="med" len="med"/>
              <a:tailEnd type="none" w="med" len="med"/>
            </a:ln>
            <a:effectLst/>
          </p:spPr>
        </p:cxnSp>
        <p:cxnSp>
          <p:nvCxnSpPr>
            <p:cNvPr id="87" name="Straight Connector 86"/>
            <p:cNvCxnSpPr>
              <a:endCxn id="53" idx="2"/>
            </p:cNvCxnSpPr>
            <p:nvPr/>
          </p:nvCxnSpPr>
          <p:spPr bwMode="auto">
            <a:xfrm>
              <a:off x="4911752" y="3314083"/>
              <a:ext cx="409584" cy="496436"/>
            </a:xfrm>
            <a:prstGeom prst="line">
              <a:avLst/>
            </a:prstGeom>
            <a:noFill/>
            <a:ln w="28575" cap="flat" cmpd="sng" algn="ctr">
              <a:solidFill>
                <a:schemeClr val="tx1"/>
              </a:solidFill>
              <a:prstDash val="solid"/>
              <a:round/>
              <a:headEnd type="none" w="med" len="med"/>
              <a:tailEnd type="none" w="med" len="med"/>
            </a:ln>
            <a:effectLst/>
          </p:spPr>
        </p:cxnSp>
        <p:cxnSp>
          <p:nvCxnSpPr>
            <p:cNvPr id="88" name="Straight Connector 87"/>
            <p:cNvCxnSpPr>
              <a:endCxn id="50" idx="2"/>
            </p:cNvCxnSpPr>
            <p:nvPr/>
          </p:nvCxnSpPr>
          <p:spPr bwMode="auto">
            <a:xfrm>
              <a:off x="4896615" y="3325767"/>
              <a:ext cx="424721" cy="9209"/>
            </a:xfrm>
            <a:prstGeom prst="line">
              <a:avLst/>
            </a:prstGeom>
            <a:noFill/>
            <a:ln w="2857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flipV="1">
              <a:off x="4912137" y="2860348"/>
              <a:ext cx="409199" cy="459577"/>
            </a:xfrm>
            <a:prstGeom prst="line">
              <a:avLst/>
            </a:prstGeom>
            <a:noFill/>
            <a:ln w="28575" cap="flat" cmpd="sng" algn="ctr">
              <a:solidFill>
                <a:schemeClr val="tx1"/>
              </a:solidFill>
              <a:prstDash val="solid"/>
              <a:round/>
              <a:headEnd type="none" w="med" len="med"/>
              <a:tailEnd type="none" w="med" len="med"/>
            </a:ln>
            <a:effectLst/>
          </p:spPr>
        </p:cxnSp>
        <p:pic>
          <p:nvPicPr>
            <p:cNvPr id="214" name="Picture 2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40098" y="2664873"/>
              <a:ext cx="107486" cy="286625"/>
            </a:xfrm>
            <a:prstGeom prst="rect">
              <a:avLst/>
            </a:prstGeom>
            <a:ln>
              <a:noFill/>
            </a:ln>
          </p:spPr>
        </p:pic>
        <p:pic>
          <p:nvPicPr>
            <p:cNvPr id="221" name="Picture 2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3552" y="2867829"/>
              <a:ext cx="261765" cy="654413"/>
            </a:xfrm>
            <a:prstGeom prst="rect">
              <a:avLst/>
            </a:prstGeom>
          </p:spPr>
        </p:pic>
        <p:pic>
          <p:nvPicPr>
            <p:cNvPr id="222" name="Picture 2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43826" y="3544060"/>
              <a:ext cx="309426" cy="390689"/>
            </a:xfrm>
            <a:prstGeom prst="rect">
              <a:avLst/>
            </a:prstGeom>
          </p:spPr>
        </p:pic>
        <p:pic>
          <p:nvPicPr>
            <p:cNvPr id="224" name="Picture 2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00927" y="3042722"/>
              <a:ext cx="198402" cy="396804"/>
            </a:xfrm>
            <a:prstGeom prst="rect">
              <a:avLst/>
            </a:prstGeom>
          </p:spPr>
        </p:pic>
      </p:grpSp>
      <p:grpSp>
        <p:nvGrpSpPr>
          <p:cNvPr id="228" name="Group 227"/>
          <p:cNvGrpSpPr/>
          <p:nvPr/>
        </p:nvGrpSpPr>
        <p:grpSpPr>
          <a:xfrm>
            <a:off x="6019212" y="4347519"/>
            <a:ext cx="2874319" cy="1884150"/>
            <a:chOff x="6019212" y="4347519"/>
            <a:chExt cx="2874319" cy="1884150"/>
          </a:xfrm>
        </p:grpSpPr>
        <p:pic>
          <p:nvPicPr>
            <p:cNvPr id="97" name="Picture 96"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16579" y="4347519"/>
              <a:ext cx="122512" cy="428045"/>
            </a:xfrm>
            <a:prstGeom prst="rect">
              <a:avLst/>
            </a:prstGeom>
            <a:ln>
              <a:noFill/>
            </a:ln>
          </p:spPr>
        </p:pic>
        <p:cxnSp>
          <p:nvCxnSpPr>
            <p:cNvPr id="107" name="Straight Connector 106"/>
            <p:cNvCxnSpPr/>
            <p:nvPr/>
          </p:nvCxnSpPr>
          <p:spPr>
            <a:xfrm>
              <a:off x="7349308" y="5201873"/>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229166"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981270"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7349308" y="5471585"/>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7726389"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454052"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4" name="Picture 113" descr="무료 벡터 그래픽: 여자, 여성, 픽토그램, 욕실, 화장실, 공개, 레드 - Pixabay의 무료 이미지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0249" y="5095451"/>
              <a:ext cx="125678" cy="377961"/>
            </a:xfrm>
            <a:prstGeom prst="rect">
              <a:avLst/>
            </a:prstGeom>
            <a:ln>
              <a:noFill/>
            </a:ln>
          </p:spPr>
        </p:pic>
        <p:pic>
          <p:nvPicPr>
            <p:cNvPr id="115" name="Picture 114"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21756" y="5216483"/>
              <a:ext cx="107249" cy="240491"/>
            </a:xfrm>
            <a:prstGeom prst="rect">
              <a:avLst/>
            </a:prstGeom>
            <a:ln>
              <a:noFill/>
            </a:ln>
          </p:spPr>
        </p:pic>
        <p:grpSp>
          <p:nvGrpSpPr>
            <p:cNvPr id="116" name="Group 115"/>
            <p:cNvGrpSpPr/>
            <p:nvPr/>
          </p:nvGrpSpPr>
          <p:grpSpPr>
            <a:xfrm>
              <a:off x="8245028" y="5180002"/>
              <a:ext cx="623075" cy="313453"/>
              <a:chOff x="6191297" y="2227628"/>
              <a:chExt cx="1469311" cy="758584"/>
            </a:xfrm>
          </p:grpSpPr>
          <p:sp>
            <p:nvSpPr>
              <p:cNvPr id="117" name="Oval 116"/>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Arrow Connector 117"/>
              <p:cNvCxnSpPr/>
              <p:nvPr/>
            </p:nvCxnSpPr>
            <p:spPr>
              <a:xfrm flipV="1">
                <a:off x="6993274" y="2585970"/>
                <a:ext cx="667334" cy="20950"/>
              </a:xfrm>
              <a:prstGeom prst="straightConnector1">
                <a:avLst/>
              </a:prstGeom>
              <a:ln w="19050">
                <a:solidFill>
                  <a:schemeClr val="tx1">
                    <a:lumMod val="95000"/>
                    <a:lumOff val="5000"/>
                  </a:schemeClr>
                </a:solidFill>
                <a:tailEnd type="triangle" w="med" len="med"/>
              </a:ln>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14014" y="4463658"/>
              <a:ext cx="143404" cy="314013"/>
            </a:xfrm>
            <a:prstGeom prst="rect">
              <a:avLst/>
            </a:prstGeom>
            <a:ln>
              <a:noFill/>
            </a:ln>
          </p:spPr>
        </p:pic>
        <p:cxnSp>
          <p:nvCxnSpPr>
            <p:cNvPr id="91" name="Straight Connector 90"/>
            <p:cNvCxnSpPr/>
            <p:nvPr/>
          </p:nvCxnSpPr>
          <p:spPr>
            <a:xfrm>
              <a:off x="7317924" y="4507959"/>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8197782"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949886"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317924" y="4777671"/>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7695005"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7422668"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9" name="Picture 98"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0372" y="4522569"/>
              <a:ext cx="107249" cy="240491"/>
            </a:xfrm>
            <a:prstGeom prst="rect">
              <a:avLst/>
            </a:prstGeom>
            <a:ln>
              <a:noFill/>
            </a:ln>
          </p:spPr>
        </p:pic>
        <p:grpSp>
          <p:nvGrpSpPr>
            <p:cNvPr id="101" name="Group 100"/>
            <p:cNvGrpSpPr/>
            <p:nvPr/>
          </p:nvGrpSpPr>
          <p:grpSpPr>
            <a:xfrm>
              <a:off x="8213644" y="4486088"/>
              <a:ext cx="623075" cy="313453"/>
              <a:chOff x="6191297" y="2227628"/>
              <a:chExt cx="1469311" cy="758584"/>
            </a:xfrm>
          </p:grpSpPr>
          <p:sp>
            <p:nvSpPr>
              <p:cNvPr id="102" name="Oval 10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Arrow Connector 102"/>
              <p:cNvCxnSpPr/>
              <p:nvPr/>
            </p:nvCxnSpPr>
            <p:spPr>
              <a:xfrm flipV="1">
                <a:off x="6993274" y="2585970"/>
                <a:ext cx="667334" cy="20950"/>
              </a:xfrm>
              <a:prstGeom prst="straightConnector1">
                <a:avLst/>
              </a:prstGeom>
              <a:ln w="19050">
                <a:solidFill>
                  <a:schemeClr val="tx1">
                    <a:lumMod val="95000"/>
                    <a:lumOff val="5000"/>
                  </a:schemeClr>
                </a:solidFill>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20" name="Straight Connector 119"/>
            <p:cNvCxnSpPr/>
            <p:nvPr/>
          </p:nvCxnSpPr>
          <p:spPr>
            <a:xfrm>
              <a:off x="7374736" y="5940087"/>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254594"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8006698"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7374736" y="6209799"/>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7751817"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479480"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27" name="Picture 126" descr="무료 벡터 그래픽: 여자, 여성, 픽토그램, 욕실, 화장실, 공개, 레드 - Pixabay의 무료 이미지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4522" y="5813558"/>
              <a:ext cx="125678" cy="377961"/>
            </a:xfrm>
            <a:prstGeom prst="rect">
              <a:avLst/>
            </a:prstGeom>
            <a:ln>
              <a:noFill/>
            </a:ln>
          </p:spPr>
        </p:pic>
        <p:grpSp>
          <p:nvGrpSpPr>
            <p:cNvPr id="129" name="Group 128"/>
            <p:cNvGrpSpPr/>
            <p:nvPr/>
          </p:nvGrpSpPr>
          <p:grpSpPr>
            <a:xfrm>
              <a:off x="8270456" y="5918216"/>
              <a:ext cx="623075" cy="313453"/>
              <a:chOff x="6191297" y="2227628"/>
              <a:chExt cx="1469311" cy="758584"/>
            </a:xfrm>
          </p:grpSpPr>
          <p:sp>
            <p:nvSpPr>
              <p:cNvPr id="130" name="Oval 12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Arrow Connector 130"/>
              <p:cNvCxnSpPr/>
              <p:nvPr/>
            </p:nvCxnSpPr>
            <p:spPr>
              <a:xfrm flipV="1">
                <a:off x="6993274" y="2585970"/>
                <a:ext cx="667334" cy="20950"/>
              </a:xfrm>
              <a:prstGeom prst="straightConnector1">
                <a:avLst/>
              </a:prstGeom>
              <a:ln w="19050">
                <a:solidFill>
                  <a:schemeClr val="tx1">
                    <a:lumMod val="95000"/>
                    <a:lumOff val="5000"/>
                  </a:schemeClr>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154" name="Right Arrow 153"/>
            <p:cNvSpPr/>
            <p:nvPr/>
          </p:nvSpPr>
          <p:spPr>
            <a:xfrm>
              <a:off x="6019212" y="5222544"/>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bwMode="auto">
            <a:xfrm>
              <a:off x="6325879" y="5043459"/>
              <a:ext cx="604404" cy="634539"/>
            </a:xfrm>
            <a:prstGeom prst="rect">
              <a:avLst/>
            </a:pr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66" name="TextBox 165"/>
            <p:cNvSpPr txBox="1"/>
            <p:nvPr/>
          </p:nvSpPr>
          <p:spPr>
            <a:xfrm>
              <a:off x="6282100" y="5163848"/>
              <a:ext cx="804320" cy="369332"/>
            </a:xfrm>
            <a:prstGeom prst="rect">
              <a:avLst/>
            </a:prstGeom>
            <a:noFill/>
          </p:spPr>
          <p:txBody>
            <a:bodyPr wrap="square" rtlCol="0">
              <a:spAutoFit/>
            </a:bodyPr>
            <a:lstStyle/>
            <a:p>
              <a:r>
                <a:rPr lang="en-US" sz="1800" b="0" dirty="0" smtClean="0">
                  <a:solidFill>
                    <a:srgbClr val="800080"/>
                  </a:solidFill>
                </a:rPr>
                <a:t>JSQ</a:t>
              </a:r>
              <a:endParaRPr lang="en-US" sz="1800" b="0" dirty="0">
                <a:solidFill>
                  <a:srgbClr val="800080"/>
                </a:solidFill>
              </a:endParaRPr>
            </a:p>
          </p:txBody>
        </p:sp>
        <p:cxnSp>
          <p:nvCxnSpPr>
            <p:cNvPr id="169" name="Straight Arrow Connector 168"/>
            <p:cNvCxnSpPr/>
            <p:nvPr/>
          </p:nvCxnSpPr>
          <p:spPr bwMode="auto">
            <a:xfrm flipV="1">
              <a:off x="6930284" y="4691012"/>
              <a:ext cx="372685" cy="543660"/>
            </a:xfrm>
            <a:prstGeom prst="straightConnector1">
              <a:avLst/>
            </a:prstGeom>
            <a:noFill/>
            <a:ln w="28575" cap="flat" cmpd="sng" algn="ctr">
              <a:solidFill>
                <a:schemeClr val="tx1"/>
              </a:solidFill>
              <a:prstDash val="solid"/>
              <a:round/>
              <a:headEnd type="none" w="med" len="med"/>
              <a:tailEnd type="triangle"/>
            </a:ln>
            <a:effectLst/>
          </p:spPr>
        </p:cxnSp>
        <p:cxnSp>
          <p:nvCxnSpPr>
            <p:cNvPr id="173" name="Straight Arrow Connector 172"/>
            <p:cNvCxnSpPr/>
            <p:nvPr/>
          </p:nvCxnSpPr>
          <p:spPr bwMode="auto">
            <a:xfrm>
              <a:off x="6933998" y="5491871"/>
              <a:ext cx="440737" cy="581101"/>
            </a:xfrm>
            <a:prstGeom prst="straightConnector1">
              <a:avLst/>
            </a:prstGeom>
            <a:noFill/>
            <a:ln w="28575" cap="flat" cmpd="sng" algn="ctr">
              <a:solidFill>
                <a:schemeClr val="tx1"/>
              </a:solidFill>
              <a:prstDash val="solid"/>
              <a:round/>
              <a:headEnd type="none" w="med" len="med"/>
              <a:tailEnd type="triangle"/>
            </a:ln>
            <a:effectLst/>
          </p:spPr>
        </p:cxnSp>
        <p:cxnSp>
          <p:nvCxnSpPr>
            <p:cNvPr id="176" name="Straight Arrow Connector 175"/>
            <p:cNvCxnSpPr/>
            <p:nvPr/>
          </p:nvCxnSpPr>
          <p:spPr bwMode="auto">
            <a:xfrm>
              <a:off x="6930284" y="5346260"/>
              <a:ext cx="475487" cy="0"/>
            </a:xfrm>
            <a:prstGeom prst="straightConnector1">
              <a:avLst/>
            </a:prstGeom>
            <a:noFill/>
            <a:ln w="28575" cap="flat" cmpd="sng" algn="ctr">
              <a:solidFill>
                <a:schemeClr val="tx1"/>
              </a:solidFill>
              <a:prstDash val="solid"/>
              <a:round/>
              <a:headEnd type="none" w="med" len="med"/>
              <a:tailEnd type="triangle"/>
            </a:ln>
            <a:effectLst/>
          </p:spPr>
        </p:cxnSp>
        <p:pic>
          <p:nvPicPr>
            <p:cNvPr id="215" name="Picture 2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43699" y="5069345"/>
              <a:ext cx="145804" cy="388805"/>
            </a:xfrm>
            <a:prstGeom prst="rect">
              <a:avLst/>
            </a:prstGeom>
            <a:noFill/>
            <a:ln>
              <a:noFill/>
            </a:ln>
          </p:spPr>
        </p:pic>
        <p:pic>
          <p:nvPicPr>
            <p:cNvPr id="223" name="Picture 2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15344" y="4438337"/>
              <a:ext cx="152620" cy="324723"/>
            </a:xfrm>
            <a:prstGeom prst="rect">
              <a:avLst/>
            </a:prstGeom>
          </p:spPr>
        </p:pic>
        <p:pic>
          <p:nvPicPr>
            <p:cNvPr id="225" name="Picture 2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370969" y="5717460"/>
              <a:ext cx="193989" cy="484973"/>
            </a:xfrm>
            <a:prstGeom prst="rect">
              <a:avLst/>
            </a:prstGeom>
          </p:spPr>
        </p:pic>
      </p:grpSp>
      <p:sp>
        <p:nvSpPr>
          <p:cNvPr id="98"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2</a:t>
            </a:fld>
            <a:endParaRPr lang="en-US" dirty="0"/>
          </a:p>
        </p:txBody>
      </p:sp>
    </p:spTree>
    <p:extLst>
      <p:ext uri="{BB962C8B-B14F-4D97-AF65-F5344CB8AC3E}">
        <p14:creationId xmlns:p14="http://schemas.microsoft.com/office/powerpoint/2010/main" val="271734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0" y="13960"/>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Why we wait</a:t>
            </a:r>
            <a:endParaRPr lang="en-US" sz="4000" dirty="0">
              <a:solidFill>
                <a:srgbClr val="800080"/>
              </a:solidFill>
            </a:endParaRPr>
          </a:p>
        </p:txBody>
      </p:sp>
      <p:grpSp>
        <p:nvGrpSpPr>
          <p:cNvPr id="107" name="Group 106"/>
          <p:cNvGrpSpPr/>
          <p:nvPr/>
        </p:nvGrpSpPr>
        <p:grpSpPr>
          <a:xfrm>
            <a:off x="-6000" y="1258423"/>
            <a:ext cx="7755215" cy="5341618"/>
            <a:chOff x="227541" y="1596156"/>
            <a:chExt cx="7755215" cy="5341618"/>
          </a:xfrm>
        </p:grpSpPr>
        <p:sp>
          <p:nvSpPr>
            <p:cNvPr id="14" name="TextBox 13"/>
            <p:cNvSpPr txBox="1"/>
            <p:nvPr/>
          </p:nvSpPr>
          <p:spPr>
            <a:xfrm>
              <a:off x="6116539" y="5759069"/>
              <a:ext cx="1866217" cy="461665"/>
            </a:xfrm>
            <a:prstGeom prst="rect">
              <a:avLst/>
            </a:prstGeom>
            <a:noFill/>
          </p:spPr>
          <p:txBody>
            <a:bodyPr wrap="none" rtlCol="0">
              <a:spAutoFit/>
            </a:bodyPr>
            <a:lstStyle/>
            <a:p>
              <a:r>
                <a:rPr lang="en-US" sz="2400" b="0" i="1" dirty="0" smtClean="0">
                  <a:solidFill>
                    <a:schemeClr val="tx1"/>
                  </a:solidFill>
                </a:rPr>
                <a:t>x </a:t>
              </a:r>
              <a:r>
                <a:rPr lang="en-US" sz="2400" b="0" dirty="0" err="1" smtClean="0">
                  <a:solidFill>
                    <a:schemeClr val="tx1"/>
                  </a:solidFill>
                </a:rPr>
                <a:t>cpu</a:t>
              </a:r>
              <a:r>
                <a:rPr lang="en-US" sz="2400" b="0" dirty="0" smtClean="0">
                  <a:solidFill>
                    <a:schemeClr val="tx1"/>
                  </a:solidFill>
                </a:rPr>
                <a:t>-hours</a:t>
              </a:r>
              <a:endParaRPr lang="en-US" sz="2400" b="0" dirty="0">
                <a:solidFill>
                  <a:schemeClr val="tx1"/>
                </a:solidFill>
              </a:endParaRPr>
            </a:p>
          </p:txBody>
        </p:sp>
        <p:grpSp>
          <p:nvGrpSpPr>
            <p:cNvPr id="105" name="Group 104"/>
            <p:cNvGrpSpPr/>
            <p:nvPr/>
          </p:nvGrpSpPr>
          <p:grpSpPr>
            <a:xfrm>
              <a:off x="227541" y="1596156"/>
              <a:ext cx="6199132" cy="5341618"/>
              <a:chOff x="227541" y="1596156"/>
              <a:chExt cx="6199132" cy="5341618"/>
            </a:xfrm>
          </p:grpSpPr>
          <p:sp>
            <p:nvSpPr>
              <p:cNvPr id="11" name="TextBox 10"/>
              <p:cNvSpPr txBox="1"/>
              <p:nvPr/>
            </p:nvSpPr>
            <p:spPr>
              <a:xfrm>
                <a:off x="227541" y="1596156"/>
                <a:ext cx="2061671" cy="830997"/>
              </a:xfrm>
              <a:prstGeom prst="rect">
                <a:avLst/>
              </a:prstGeom>
              <a:noFill/>
            </p:spPr>
            <p:txBody>
              <a:bodyPr wrap="square" rtlCol="0">
                <a:spAutoFit/>
              </a:bodyPr>
              <a:lstStyle/>
              <a:p>
                <a:r>
                  <a:rPr lang="en-US" sz="2400" b="0" dirty="0" smtClean="0">
                    <a:solidFill>
                      <a:schemeClr val="tx1"/>
                    </a:solidFill>
                  </a:rPr>
                  <a:t>Probability</a:t>
                </a:r>
              </a:p>
              <a:p>
                <a:r>
                  <a:rPr lang="en-US" sz="2400" b="0" dirty="0" smtClean="0">
                    <a:solidFill>
                      <a:schemeClr val="tx1"/>
                    </a:solidFill>
                  </a:rPr>
                  <a:t>job size &gt; </a:t>
                </a:r>
                <a:r>
                  <a:rPr lang="en-US" sz="2400" b="0" i="1" dirty="0" smtClean="0">
                    <a:solidFill>
                      <a:schemeClr val="tx1"/>
                    </a:solidFill>
                  </a:rPr>
                  <a:t>x</a:t>
                </a:r>
                <a:endParaRPr lang="en-US" sz="2400" b="0" i="1" dirty="0">
                  <a:solidFill>
                    <a:schemeClr val="tx1"/>
                  </a:solidFill>
                </a:endParaRPr>
              </a:p>
            </p:txBody>
          </p:sp>
          <p:grpSp>
            <p:nvGrpSpPr>
              <p:cNvPr id="59" name="Group 58"/>
              <p:cNvGrpSpPr/>
              <p:nvPr/>
            </p:nvGrpSpPr>
            <p:grpSpPr>
              <a:xfrm>
                <a:off x="1411093" y="2345523"/>
                <a:ext cx="5015580" cy="4592251"/>
                <a:chOff x="267620" y="1701800"/>
                <a:chExt cx="5015580" cy="4592251"/>
              </a:xfrm>
            </p:grpSpPr>
            <p:cxnSp>
              <p:nvCxnSpPr>
                <p:cNvPr id="7" name="Straight Arrow Connector 6"/>
                <p:cNvCxnSpPr/>
                <p:nvPr/>
              </p:nvCxnSpPr>
              <p:spPr bwMode="auto">
                <a:xfrm flipH="1" flipV="1">
                  <a:off x="1219200" y="1701800"/>
                  <a:ext cx="25400" cy="3314700"/>
                </a:xfrm>
                <a:prstGeom prst="straightConnector1">
                  <a:avLst/>
                </a:prstGeom>
                <a:noFill/>
                <a:ln w="28575" cap="flat" cmpd="sng" algn="ctr">
                  <a:solidFill>
                    <a:schemeClr val="tx1"/>
                  </a:solidFill>
                  <a:prstDash val="solid"/>
                  <a:round/>
                  <a:headEnd type="none" w="med" len="med"/>
                  <a:tailEnd type="triangle" w="lg" len="med"/>
                </a:ln>
                <a:effectLst/>
              </p:spPr>
            </p:cxnSp>
            <p:grpSp>
              <p:nvGrpSpPr>
                <p:cNvPr id="26" name="Group 25"/>
                <p:cNvGrpSpPr/>
                <p:nvPr/>
              </p:nvGrpSpPr>
              <p:grpSpPr>
                <a:xfrm>
                  <a:off x="1097541" y="5138339"/>
                  <a:ext cx="3890757" cy="1155712"/>
                  <a:chOff x="1097541" y="5138339"/>
                  <a:chExt cx="3890757" cy="1155712"/>
                </a:xfrm>
              </p:grpSpPr>
              <p:sp>
                <p:nvSpPr>
                  <p:cNvPr id="15" name="TextBox 14"/>
                  <p:cNvSpPr txBox="1"/>
                  <p:nvPr/>
                </p:nvSpPr>
                <p:spPr>
                  <a:xfrm rot="16200000">
                    <a:off x="826793" y="5433810"/>
                    <a:ext cx="910827" cy="369332"/>
                  </a:xfrm>
                  <a:prstGeom prst="rect">
                    <a:avLst/>
                  </a:prstGeom>
                  <a:noFill/>
                </p:spPr>
                <p:txBody>
                  <a:bodyPr wrap="none" rtlCol="0">
                    <a:spAutoFit/>
                  </a:bodyPr>
                  <a:lstStyle/>
                  <a:p>
                    <a:r>
                      <a:rPr lang="en-US" sz="1800" b="0" dirty="0" smtClean="0"/>
                      <a:t>0.0001</a:t>
                    </a:r>
                    <a:endParaRPr lang="en-US" sz="1800" b="0" dirty="0"/>
                  </a:p>
                </p:txBody>
              </p:sp>
              <p:sp>
                <p:nvSpPr>
                  <p:cNvPr id="16" name="TextBox 15"/>
                  <p:cNvSpPr txBox="1"/>
                  <p:nvPr/>
                </p:nvSpPr>
                <p:spPr>
                  <a:xfrm rot="16032810">
                    <a:off x="1635209" y="5290556"/>
                    <a:ext cx="628698" cy="369332"/>
                  </a:xfrm>
                  <a:prstGeom prst="rect">
                    <a:avLst/>
                  </a:prstGeom>
                  <a:noFill/>
                </p:spPr>
                <p:txBody>
                  <a:bodyPr wrap="none" rtlCol="0">
                    <a:spAutoFit/>
                  </a:bodyPr>
                  <a:lstStyle/>
                  <a:p>
                    <a:r>
                      <a:rPr lang="en-US" sz="1800" b="0" dirty="0" smtClean="0"/>
                      <a:t>0.01</a:t>
                    </a:r>
                    <a:endParaRPr lang="en-US" sz="1800" b="0" dirty="0"/>
                  </a:p>
                </p:txBody>
              </p:sp>
              <p:sp>
                <p:nvSpPr>
                  <p:cNvPr id="17" name="TextBox 16"/>
                  <p:cNvSpPr txBox="1"/>
                  <p:nvPr/>
                </p:nvSpPr>
                <p:spPr>
                  <a:xfrm rot="16200000">
                    <a:off x="2388807" y="5240826"/>
                    <a:ext cx="487634" cy="369332"/>
                  </a:xfrm>
                  <a:prstGeom prst="rect">
                    <a:avLst/>
                  </a:prstGeom>
                  <a:noFill/>
                </p:spPr>
                <p:txBody>
                  <a:bodyPr wrap="none" rtlCol="0">
                    <a:spAutoFit/>
                  </a:bodyPr>
                  <a:lstStyle/>
                  <a:p>
                    <a:r>
                      <a:rPr lang="en-US" sz="1800" b="0" dirty="0" smtClean="0"/>
                      <a:t>1.0</a:t>
                    </a:r>
                    <a:endParaRPr lang="en-US" sz="1800" b="0" dirty="0"/>
                  </a:p>
                </p:txBody>
              </p:sp>
              <p:sp>
                <p:nvSpPr>
                  <p:cNvPr id="18" name="TextBox 17"/>
                  <p:cNvSpPr txBox="1"/>
                  <p:nvPr/>
                </p:nvSpPr>
                <p:spPr>
                  <a:xfrm rot="16200000">
                    <a:off x="2552168" y="5146811"/>
                    <a:ext cx="184731" cy="369332"/>
                  </a:xfrm>
                  <a:prstGeom prst="rect">
                    <a:avLst/>
                  </a:prstGeom>
                  <a:noFill/>
                </p:spPr>
                <p:txBody>
                  <a:bodyPr wrap="none" rtlCol="0">
                    <a:spAutoFit/>
                  </a:bodyPr>
                  <a:lstStyle/>
                  <a:p>
                    <a:endParaRPr lang="en-US" sz="1800" b="0" dirty="0"/>
                  </a:p>
                </p:txBody>
              </p:sp>
              <p:sp>
                <p:nvSpPr>
                  <p:cNvPr id="19" name="TextBox 18"/>
                  <p:cNvSpPr txBox="1"/>
                  <p:nvPr/>
                </p:nvSpPr>
                <p:spPr>
                  <a:xfrm rot="16200000">
                    <a:off x="3021267" y="5247718"/>
                    <a:ext cx="588089" cy="369332"/>
                  </a:xfrm>
                  <a:prstGeom prst="rect">
                    <a:avLst/>
                  </a:prstGeom>
                  <a:noFill/>
                </p:spPr>
                <p:txBody>
                  <a:bodyPr wrap="square" rtlCol="0">
                    <a:spAutoFit/>
                  </a:bodyPr>
                  <a:lstStyle/>
                  <a:p>
                    <a:r>
                      <a:rPr lang="en-US" sz="1800" b="0" dirty="0" smtClean="0"/>
                      <a:t>100</a:t>
                    </a:r>
                    <a:endParaRPr lang="en-US" sz="1800" b="0" dirty="0"/>
                  </a:p>
                </p:txBody>
              </p:sp>
              <p:sp>
                <p:nvSpPr>
                  <p:cNvPr id="21" name="TextBox 20"/>
                  <p:cNvSpPr txBox="1"/>
                  <p:nvPr/>
                </p:nvSpPr>
                <p:spPr>
                  <a:xfrm rot="16200000">
                    <a:off x="3582516" y="5423562"/>
                    <a:ext cx="853119" cy="369332"/>
                  </a:xfrm>
                  <a:prstGeom prst="rect">
                    <a:avLst/>
                  </a:prstGeom>
                  <a:noFill/>
                </p:spPr>
                <p:txBody>
                  <a:bodyPr wrap="none" rtlCol="0">
                    <a:spAutoFit/>
                  </a:bodyPr>
                  <a:lstStyle/>
                  <a:p>
                    <a:r>
                      <a:rPr lang="en-US" sz="1800" b="0" dirty="0" smtClean="0"/>
                      <a:t>10000</a:t>
                    </a:r>
                    <a:endParaRPr lang="en-US" sz="1800" b="0" dirty="0"/>
                  </a:p>
                </p:txBody>
              </p:sp>
              <p:sp>
                <p:nvSpPr>
                  <p:cNvPr id="22" name="TextBox 21"/>
                  <p:cNvSpPr txBox="1"/>
                  <p:nvPr/>
                </p:nvSpPr>
                <p:spPr>
                  <a:xfrm rot="16200000">
                    <a:off x="4236008" y="5541762"/>
                    <a:ext cx="1135247" cy="369332"/>
                  </a:xfrm>
                  <a:prstGeom prst="rect">
                    <a:avLst/>
                  </a:prstGeom>
                  <a:noFill/>
                </p:spPr>
                <p:txBody>
                  <a:bodyPr wrap="none" rtlCol="0">
                    <a:spAutoFit/>
                  </a:bodyPr>
                  <a:lstStyle/>
                  <a:p>
                    <a:r>
                      <a:rPr lang="en-US" sz="1800" b="0" dirty="0" smtClean="0"/>
                      <a:t>1000000</a:t>
                    </a:r>
                    <a:endParaRPr lang="en-US" sz="1800" b="0" dirty="0"/>
                  </a:p>
                </p:txBody>
              </p:sp>
            </p:grpSp>
            <p:grpSp>
              <p:nvGrpSpPr>
                <p:cNvPr id="25" name="Group 24"/>
                <p:cNvGrpSpPr/>
                <p:nvPr/>
              </p:nvGrpSpPr>
              <p:grpSpPr>
                <a:xfrm>
                  <a:off x="1239961" y="4837918"/>
                  <a:ext cx="4043239" cy="343751"/>
                  <a:chOff x="1239961" y="4837918"/>
                  <a:chExt cx="4043239" cy="343751"/>
                </a:xfrm>
              </p:grpSpPr>
              <p:cxnSp>
                <p:nvCxnSpPr>
                  <p:cNvPr id="3" name="Straight Arrow Connector 2"/>
                  <p:cNvCxnSpPr/>
                  <p:nvPr/>
                </p:nvCxnSpPr>
                <p:spPr bwMode="auto">
                  <a:xfrm flipV="1">
                    <a:off x="1244600" y="5007156"/>
                    <a:ext cx="4038600" cy="12700"/>
                  </a:xfrm>
                  <a:prstGeom prst="straightConnector1">
                    <a:avLst/>
                  </a:prstGeom>
                  <a:noFill/>
                  <a:ln w="28575" cap="flat" cmpd="sng" algn="ctr">
                    <a:solidFill>
                      <a:schemeClr val="tx1"/>
                    </a:solidFill>
                    <a:prstDash val="solid"/>
                    <a:round/>
                    <a:headEnd type="none" w="med" len="med"/>
                    <a:tailEnd type="triangle" w="lg" len="med"/>
                  </a:ln>
                  <a:effectLst/>
                </p:spPr>
              </p:cxnSp>
              <p:cxnSp>
                <p:nvCxnSpPr>
                  <p:cNvPr id="13" name="Straight Connector 12"/>
                  <p:cNvCxnSpPr/>
                  <p:nvPr/>
                </p:nvCxnSpPr>
                <p:spPr bwMode="auto">
                  <a:xfrm>
                    <a:off x="1239961" y="4856332"/>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1935682" y="4837918"/>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616910" y="4856332"/>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3308538" y="4856332"/>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4013041" y="4867320"/>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4772216" y="4856332"/>
                    <a:ext cx="4638" cy="314349"/>
                  </a:xfrm>
                  <a:prstGeom prst="line">
                    <a:avLst/>
                  </a:prstGeom>
                  <a:noFill/>
                  <a:ln w="19050" cap="flat" cmpd="sng" algn="ctr">
                    <a:solidFill>
                      <a:schemeClr val="tx1"/>
                    </a:solidFill>
                    <a:prstDash val="solid"/>
                    <a:round/>
                    <a:headEnd type="none" w="med" len="med"/>
                    <a:tailEnd type="none" w="med" len="med"/>
                  </a:ln>
                  <a:effectLst/>
                </p:spPr>
              </p:cxnSp>
            </p:grpSp>
            <p:sp>
              <p:nvSpPr>
                <p:cNvPr id="39" name="TextBox 38"/>
                <p:cNvSpPr txBox="1"/>
                <p:nvPr/>
              </p:nvSpPr>
              <p:spPr>
                <a:xfrm>
                  <a:off x="527862" y="1737263"/>
                  <a:ext cx="521297" cy="400110"/>
                </a:xfrm>
                <a:prstGeom prst="rect">
                  <a:avLst/>
                </a:prstGeom>
                <a:noFill/>
              </p:spPr>
              <p:txBody>
                <a:bodyPr wrap="none" rtlCol="0">
                  <a:spAutoFit/>
                </a:bodyPr>
                <a:lstStyle/>
                <a:p>
                  <a:r>
                    <a:rPr lang="en-US" sz="2000" b="0" dirty="0" smtClean="0"/>
                    <a:t>1.0</a:t>
                  </a:r>
                  <a:endParaRPr lang="en-US" sz="2000" b="0" dirty="0"/>
                </a:p>
              </p:txBody>
            </p:sp>
            <p:sp>
              <p:nvSpPr>
                <p:cNvPr id="41" name="TextBox 40"/>
                <p:cNvSpPr txBox="1"/>
                <p:nvPr/>
              </p:nvSpPr>
              <p:spPr>
                <a:xfrm>
                  <a:off x="502424" y="2802696"/>
                  <a:ext cx="521297" cy="400110"/>
                </a:xfrm>
                <a:prstGeom prst="rect">
                  <a:avLst/>
                </a:prstGeom>
                <a:noFill/>
              </p:spPr>
              <p:txBody>
                <a:bodyPr wrap="none" rtlCol="0">
                  <a:spAutoFit/>
                </a:bodyPr>
                <a:lstStyle/>
                <a:p>
                  <a:r>
                    <a:rPr lang="en-US" sz="2000" b="0" dirty="0" smtClean="0"/>
                    <a:t>0.1</a:t>
                  </a:r>
                  <a:endParaRPr lang="en-US" sz="2000" b="0" dirty="0"/>
                </a:p>
              </p:txBody>
            </p:sp>
            <p:sp>
              <p:nvSpPr>
                <p:cNvPr id="42" name="TextBox 41"/>
                <p:cNvSpPr txBox="1"/>
                <p:nvPr/>
              </p:nvSpPr>
              <p:spPr>
                <a:xfrm>
                  <a:off x="377241" y="3828918"/>
                  <a:ext cx="678391" cy="400110"/>
                </a:xfrm>
                <a:prstGeom prst="rect">
                  <a:avLst/>
                </a:prstGeom>
                <a:noFill/>
              </p:spPr>
              <p:txBody>
                <a:bodyPr wrap="none" rtlCol="0">
                  <a:spAutoFit/>
                </a:bodyPr>
                <a:lstStyle/>
                <a:p>
                  <a:r>
                    <a:rPr lang="en-US" sz="2000" b="0" dirty="0" smtClean="0"/>
                    <a:t>0.01</a:t>
                  </a:r>
                  <a:endParaRPr lang="en-US" sz="2000" b="0" dirty="0"/>
                </a:p>
              </p:txBody>
            </p:sp>
            <p:sp>
              <p:nvSpPr>
                <p:cNvPr id="43" name="TextBox 42"/>
                <p:cNvSpPr txBox="1"/>
                <p:nvPr/>
              </p:nvSpPr>
              <p:spPr>
                <a:xfrm>
                  <a:off x="267620" y="4715236"/>
                  <a:ext cx="835485" cy="400110"/>
                </a:xfrm>
                <a:prstGeom prst="rect">
                  <a:avLst/>
                </a:prstGeom>
                <a:noFill/>
              </p:spPr>
              <p:txBody>
                <a:bodyPr wrap="none" rtlCol="0">
                  <a:spAutoFit/>
                </a:bodyPr>
                <a:lstStyle/>
                <a:p>
                  <a:r>
                    <a:rPr lang="en-US" sz="2000" b="0" dirty="0" smtClean="0"/>
                    <a:t>0.001</a:t>
                  </a:r>
                  <a:endParaRPr lang="en-US" sz="2000" b="0" dirty="0"/>
                </a:p>
              </p:txBody>
            </p:sp>
            <p:grpSp>
              <p:nvGrpSpPr>
                <p:cNvPr id="40" name="Group 39"/>
                <p:cNvGrpSpPr/>
                <p:nvPr/>
              </p:nvGrpSpPr>
              <p:grpSpPr>
                <a:xfrm>
                  <a:off x="1060664" y="1965584"/>
                  <a:ext cx="335541" cy="3058911"/>
                  <a:chOff x="1060664" y="1965584"/>
                  <a:chExt cx="335541" cy="3058911"/>
                </a:xfrm>
              </p:grpSpPr>
              <p:cxnSp>
                <p:nvCxnSpPr>
                  <p:cNvPr id="49" name="Straight Connector 48"/>
                  <p:cNvCxnSpPr/>
                  <p:nvPr/>
                </p:nvCxnSpPr>
                <p:spPr bwMode="auto">
                  <a:xfrm rot="5400000">
                    <a:off x="1215520" y="2852808"/>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rot="5400000">
                    <a:off x="1215520" y="1810728"/>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rot="5400000">
                    <a:off x="1227499" y="3889291"/>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rot="5400000">
                    <a:off x="1224709" y="4865001"/>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rot="5400000">
                    <a:off x="1215520" y="2337853"/>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7" name="Straight Connector 56"/>
                  <p:cNvCxnSpPr/>
                  <p:nvPr/>
                </p:nvCxnSpPr>
                <p:spPr bwMode="auto">
                  <a:xfrm rot="5400000">
                    <a:off x="1215520" y="3385199"/>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8" name="Straight Connector 57"/>
                  <p:cNvCxnSpPr/>
                  <p:nvPr/>
                </p:nvCxnSpPr>
                <p:spPr bwMode="auto">
                  <a:xfrm rot="5400000">
                    <a:off x="1236712" y="4392296"/>
                    <a:ext cx="4638" cy="314349"/>
                  </a:xfrm>
                  <a:prstGeom prst="line">
                    <a:avLst/>
                  </a:prstGeom>
                  <a:noFill/>
                  <a:ln w="19050" cap="flat" cmpd="sng" algn="ctr">
                    <a:solidFill>
                      <a:schemeClr val="tx1"/>
                    </a:solidFill>
                    <a:prstDash val="solid"/>
                    <a:round/>
                    <a:headEnd type="none" w="med" len="med"/>
                    <a:tailEnd type="none" w="med" len="med"/>
                  </a:ln>
                  <a:effectLst/>
                </p:spPr>
              </p:cxnSp>
            </p:grpSp>
          </p:grpSp>
        </p:grpSp>
      </p:grpSp>
      <p:sp>
        <p:nvSpPr>
          <p:cNvPr id="63" name="TextBox 62"/>
          <p:cNvSpPr txBox="1"/>
          <p:nvPr/>
        </p:nvSpPr>
        <p:spPr>
          <a:xfrm flipH="1">
            <a:off x="2087549" y="826104"/>
            <a:ext cx="5575692" cy="523220"/>
          </a:xfrm>
          <a:prstGeom prst="rect">
            <a:avLst/>
          </a:prstGeom>
          <a:noFill/>
        </p:spPr>
        <p:txBody>
          <a:bodyPr wrap="square" rtlCol="0">
            <a:spAutoFit/>
          </a:bodyPr>
          <a:lstStyle/>
          <a:p>
            <a:r>
              <a:rPr lang="en-US" b="0" u="sng" dirty="0" smtClean="0">
                <a:solidFill>
                  <a:srgbClr val="800080"/>
                </a:solidFill>
              </a:rPr>
              <a:t>Today’s Computing Workloads</a:t>
            </a:r>
            <a:endParaRPr lang="en-US" b="0" dirty="0" smtClean="0">
              <a:solidFill>
                <a:srgbClr val="800080"/>
              </a:solidFill>
            </a:endParaRPr>
          </a:p>
        </p:txBody>
      </p:sp>
      <p:sp>
        <p:nvSpPr>
          <p:cNvPr id="64" name="TextBox 63"/>
          <p:cNvSpPr txBox="1"/>
          <p:nvPr/>
        </p:nvSpPr>
        <p:spPr>
          <a:xfrm flipH="1">
            <a:off x="4734341" y="1563338"/>
            <a:ext cx="4529171" cy="1415772"/>
          </a:xfrm>
          <a:prstGeom prst="rect">
            <a:avLst/>
          </a:prstGeom>
          <a:noFill/>
        </p:spPr>
        <p:txBody>
          <a:bodyPr wrap="square" rtlCol="0">
            <a:spAutoFit/>
          </a:bodyPr>
          <a:lstStyle/>
          <a:p>
            <a:r>
              <a:rPr lang="en-US" sz="2400" b="0" dirty="0" smtClean="0">
                <a:solidFill>
                  <a:srgbClr val="800080"/>
                </a:solidFill>
              </a:rPr>
              <a:t>1) Huge range of job sizes</a:t>
            </a:r>
          </a:p>
          <a:p>
            <a:endParaRPr lang="en-US" sz="2400" b="0" dirty="0">
              <a:solidFill>
                <a:srgbClr val="800080"/>
              </a:solidFill>
            </a:endParaRPr>
          </a:p>
          <a:p>
            <a:endParaRPr lang="en-US" sz="1100" b="0" dirty="0" smtClean="0">
              <a:solidFill>
                <a:srgbClr val="800080"/>
              </a:solidFill>
            </a:endParaRPr>
          </a:p>
          <a:p>
            <a:r>
              <a:rPr lang="en-US" sz="2400" b="0" dirty="0" smtClean="0">
                <a:solidFill>
                  <a:srgbClr val="800080"/>
                </a:solidFill>
              </a:rPr>
              <a:t>2) Extremely heavy tail</a:t>
            </a:r>
          </a:p>
        </p:txBody>
      </p:sp>
      <mc:AlternateContent xmlns:mc="http://schemas.openxmlformats.org/markup-compatibility/2006" xmlns:a14="http://schemas.microsoft.com/office/drawing/2010/main">
        <mc:Choice Requires="a14">
          <p:sp>
            <p:nvSpPr>
              <p:cNvPr id="67" name="TextBox 66"/>
              <p:cNvSpPr txBox="1"/>
              <p:nvPr/>
            </p:nvSpPr>
            <p:spPr>
              <a:xfrm flipH="1">
                <a:off x="5863900" y="1989856"/>
                <a:ext cx="2527229" cy="4700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solidFill>
                                <a:srgbClr val="FF0000"/>
                              </a:solidFill>
                              <a:latin typeface="Cambria Math" panose="02040503050406030204" pitchFamily="18" charset="0"/>
                            </a:rPr>
                          </m:ctrlPr>
                        </m:sSupPr>
                        <m:e>
                          <m:r>
                            <a:rPr lang="en-US" sz="2400" b="0" i="1" smtClean="0">
                              <a:solidFill>
                                <a:srgbClr val="FF0000"/>
                              </a:solidFill>
                              <a:latin typeface="Cambria Math" panose="02040503050406030204" pitchFamily="18" charset="0"/>
                            </a:rPr>
                            <m:t>𝐶</m:t>
                          </m:r>
                        </m:e>
                        <m:sup>
                          <m:r>
                            <a:rPr lang="en-US" sz="2400" b="0" i="1" smtClean="0">
                              <a:solidFill>
                                <a:srgbClr val="FF0000"/>
                              </a:solidFill>
                              <a:latin typeface="Cambria Math" panose="02040503050406030204" pitchFamily="18" charset="0"/>
                            </a:rPr>
                            <m:t>2</m:t>
                          </m:r>
                        </m:sup>
                      </m:sSup>
                      <m:r>
                        <a:rPr lang="en-US" sz="2400" b="0" i="1" smtClean="0">
                          <a:solidFill>
                            <a:srgbClr val="FF0000"/>
                          </a:solidFill>
                          <a:latin typeface="Cambria Math" panose="02040503050406030204" pitchFamily="18" charset="0"/>
                        </a:rPr>
                        <m:t>&gt;1000</m:t>
                      </m:r>
                    </m:oMath>
                  </m:oMathPara>
                </a14:m>
                <a:endParaRPr lang="en-US" sz="2400" b="0" dirty="0" smtClean="0">
                  <a:solidFill>
                    <a:srgbClr val="FF0000"/>
                  </a:solidFill>
                  <a:latin typeface="+mn-lt"/>
                </a:endParaRPr>
              </a:p>
            </p:txBody>
          </p:sp>
        </mc:Choice>
        <mc:Fallback xmlns="">
          <p:sp>
            <p:nvSpPr>
              <p:cNvPr id="67" name="TextBox 66"/>
              <p:cNvSpPr txBox="1">
                <a:spLocks noRot="1" noChangeAspect="1" noMove="1" noResize="1" noEditPoints="1" noAdjustHandles="1" noChangeArrowheads="1" noChangeShapeType="1" noTextEdit="1"/>
              </p:cNvSpPr>
              <p:nvPr/>
            </p:nvSpPr>
            <p:spPr>
              <a:xfrm flipH="1">
                <a:off x="5863900" y="1989856"/>
                <a:ext cx="2527229" cy="470000"/>
              </a:xfrm>
              <a:prstGeom prst="rect">
                <a:avLst/>
              </a:prstGeom>
              <a:blipFill>
                <a:blip r:embed="rId3"/>
                <a:stretch>
                  <a:fillRect/>
                </a:stretch>
              </a:blipFill>
            </p:spPr>
            <p:txBody>
              <a:bodyPr/>
              <a:lstStyle/>
              <a:p>
                <a:r>
                  <a:rPr lang="en-US">
                    <a:noFill/>
                  </a:rPr>
                  <a:t> </a:t>
                </a:r>
              </a:p>
            </p:txBody>
          </p:sp>
        </mc:Fallback>
      </mc:AlternateContent>
      <p:sp>
        <p:nvSpPr>
          <p:cNvPr id="62" name="TextBox 61"/>
          <p:cNvSpPr txBox="1"/>
          <p:nvPr/>
        </p:nvSpPr>
        <p:spPr>
          <a:xfrm>
            <a:off x="5061800" y="3017575"/>
            <a:ext cx="4082200" cy="523220"/>
          </a:xfrm>
          <a:prstGeom prst="rect">
            <a:avLst/>
          </a:prstGeom>
          <a:noFill/>
        </p:spPr>
        <p:txBody>
          <a:bodyPr wrap="square" rtlCol="0">
            <a:spAutoFit/>
          </a:bodyPr>
          <a:lstStyle/>
          <a:p>
            <a:r>
              <a:rPr lang="en-US" sz="2400" b="0" dirty="0" smtClean="0">
                <a:solidFill>
                  <a:srgbClr val="FF0000"/>
                </a:solidFill>
                <a:latin typeface="+mn-lt"/>
              </a:rPr>
              <a:t>Top 20% jobs   </a:t>
            </a:r>
            <a:r>
              <a:rPr lang="en-US" b="0" dirty="0" smtClean="0">
                <a:solidFill>
                  <a:srgbClr val="FF0000"/>
                </a:solidFill>
                <a:latin typeface="Symbol" panose="05050102010706020507" pitchFamily="18" charset="2"/>
              </a:rPr>
              <a:t>= </a:t>
            </a:r>
            <a:r>
              <a:rPr lang="en-US" sz="2400" b="0" dirty="0" smtClean="0">
                <a:solidFill>
                  <a:srgbClr val="FF0000"/>
                </a:solidFill>
                <a:latin typeface="+mn-lt"/>
              </a:rPr>
              <a:t>  80% </a:t>
            </a:r>
            <a:r>
              <a:rPr lang="en-US" sz="2400" b="0" dirty="0" err="1" smtClean="0">
                <a:solidFill>
                  <a:srgbClr val="FF0000"/>
                </a:solidFill>
                <a:latin typeface="+mn-lt"/>
              </a:rPr>
              <a:t>cpu</a:t>
            </a:r>
            <a:endParaRPr lang="en-US" sz="2400" b="0" dirty="0">
              <a:solidFill>
                <a:srgbClr val="FF0000"/>
              </a:solidFill>
              <a:latin typeface="+mn-lt"/>
            </a:endParaRPr>
          </a:p>
        </p:txBody>
      </p:sp>
      <p:sp>
        <p:nvSpPr>
          <p:cNvPr id="81" name="Freeform 80"/>
          <p:cNvSpPr/>
          <p:nvPr/>
        </p:nvSpPr>
        <p:spPr bwMode="auto">
          <a:xfrm>
            <a:off x="2087549" y="2260580"/>
            <a:ext cx="3160796" cy="3093419"/>
          </a:xfrm>
          <a:custGeom>
            <a:avLst/>
            <a:gdLst>
              <a:gd name="connsiteX0" fmla="*/ 0 w 3213100"/>
              <a:gd name="connsiteY0" fmla="*/ 0 h 3162300"/>
              <a:gd name="connsiteX1" fmla="*/ 914400 w 3213100"/>
              <a:gd name="connsiteY1" fmla="*/ 647700 h 3162300"/>
              <a:gd name="connsiteX2" fmla="*/ 1917700 w 3213100"/>
              <a:gd name="connsiteY2" fmla="*/ 1511300 h 3162300"/>
              <a:gd name="connsiteX3" fmla="*/ 2882900 w 3213100"/>
              <a:gd name="connsiteY3" fmla="*/ 2641600 h 3162300"/>
              <a:gd name="connsiteX4" fmla="*/ 3213100 w 3213100"/>
              <a:gd name="connsiteY4" fmla="*/ 3162300 h 3162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3100" h="3162300">
                <a:moveTo>
                  <a:pt x="0" y="0"/>
                </a:moveTo>
                <a:cubicBezTo>
                  <a:pt x="297391" y="197908"/>
                  <a:pt x="594783" y="395817"/>
                  <a:pt x="914400" y="647700"/>
                </a:cubicBezTo>
                <a:cubicBezTo>
                  <a:pt x="1234017" y="899583"/>
                  <a:pt x="1589617" y="1178983"/>
                  <a:pt x="1917700" y="1511300"/>
                </a:cubicBezTo>
                <a:cubicBezTo>
                  <a:pt x="2245783" y="1843617"/>
                  <a:pt x="2667000" y="2366433"/>
                  <a:pt x="2882900" y="2641600"/>
                </a:cubicBezTo>
                <a:cubicBezTo>
                  <a:pt x="3098800" y="2916767"/>
                  <a:pt x="3155950" y="3039533"/>
                  <a:pt x="3213100" y="3162300"/>
                </a:cubicBezTo>
              </a:path>
            </a:pathLst>
          </a:custGeom>
          <a:noFill/>
          <a:ln w="76200" cap="flat" cmpd="sng" algn="ctr">
            <a:solidFill>
              <a:srgbClr val="80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nvGrpSpPr>
          <p:cNvPr id="111" name="Group 110"/>
          <p:cNvGrpSpPr/>
          <p:nvPr/>
        </p:nvGrpSpPr>
        <p:grpSpPr>
          <a:xfrm>
            <a:off x="2148963" y="3056128"/>
            <a:ext cx="1065204" cy="2255340"/>
            <a:chOff x="2452534" y="4689016"/>
            <a:chExt cx="2330442" cy="979780"/>
          </a:xfrm>
        </p:grpSpPr>
        <p:cxnSp>
          <p:nvCxnSpPr>
            <p:cNvPr id="112" name="Straight Connector 111"/>
            <p:cNvCxnSpPr/>
            <p:nvPr/>
          </p:nvCxnSpPr>
          <p:spPr bwMode="auto">
            <a:xfrm>
              <a:off x="2452534" y="4689016"/>
              <a:ext cx="2330442" cy="1"/>
            </a:xfrm>
            <a:prstGeom prst="line">
              <a:avLst/>
            </a:prstGeom>
            <a:noFill/>
            <a:ln w="28575" cap="flat" cmpd="sng" algn="ctr">
              <a:solidFill>
                <a:srgbClr val="FF0000"/>
              </a:solidFill>
              <a:prstDash val="solid"/>
              <a:round/>
              <a:headEnd type="none" w="med" len="med"/>
              <a:tailEnd type="none" w="med" len="med"/>
            </a:ln>
            <a:effectLst/>
          </p:spPr>
        </p:cxnSp>
        <p:cxnSp>
          <p:nvCxnSpPr>
            <p:cNvPr id="113" name="Straight Connector 112"/>
            <p:cNvCxnSpPr/>
            <p:nvPr/>
          </p:nvCxnSpPr>
          <p:spPr bwMode="auto">
            <a:xfrm>
              <a:off x="4774163" y="4689016"/>
              <a:ext cx="8813" cy="979780"/>
            </a:xfrm>
            <a:prstGeom prst="line">
              <a:avLst/>
            </a:prstGeom>
            <a:noFill/>
            <a:ln w="28575" cap="flat" cmpd="sng" algn="ctr">
              <a:solidFill>
                <a:srgbClr val="FF0000"/>
              </a:solidFill>
              <a:prstDash val="solid"/>
              <a:round/>
              <a:headEnd type="none" w="med" len="med"/>
              <a:tailEnd type="none" w="med" len="med"/>
            </a:ln>
            <a:effectLst/>
          </p:spPr>
        </p:cxnSp>
      </p:grpSp>
      <p:sp>
        <p:nvSpPr>
          <p:cNvPr id="115" name="Rectangle 114"/>
          <p:cNvSpPr/>
          <p:nvPr/>
        </p:nvSpPr>
        <p:spPr bwMode="auto">
          <a:xfrm>
            <a:off x="3210139" y="5242192"/>
            <a:ext cx="2023770" cy="167732"/>
          </a:xfrm>
          <a:prstGeom prst="rect">
            <a:avLst/>
          </a:prstGeom>
          <a:solidFill>
            <a:srgbClr val="FFFF00">
              <a:alpha val="67843"/>
            </a:srgb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2"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3</a:t>
            </a:fld>
            <a:endParaRPr lang="en-US" dirty="0"/>
          </a:p>
        </p:txBody>
      </p:sp>
      <p:sp>
        <p:nvSpPr>
          <p:cNvPr id="2" name="TextBox 1"/>
          <p:cNvSpPr txBox="1"/>
          <p:nvPr/>
        </p:nvSpPr>
        <p:spPr>
          <a:xfrm>
            <a:off x="1533408" y="2900506"/>
            <a:ext cx="655949" cy="369332"/>
          </a:xfrm>
          <a:prstGeom prst="rect">
            <a:avLst/>
          </a:prstGeom>
          <a:noFill/>
        </p:spPr>
        <p:txBody>
          <a:bodyPr wrap="none" rtlCol="0">
            <a:spAutoFit/>
          </a:bodyPr>
          <a:lstStyle/>
          <a:p>
            <a:r>
              <a:rPr lang="en-US" sz="1800" b="0" dirty="0" smtClean="0">
                <a:solidFill>
                  <a:srgbClr val="FF0000"/>
                </a:solidFill>
              </a:rPr>
              <a:t>20%</a:t>
            </a:r>
            <a:endParaRPr lang="en-US" sz="1800" b="0" dirty="0">
              <a:solidFill>
                <a:srgbClr val="FF0000"/>
              </a:solidFill>
            </a:endParaRPr>
          </a:p>
        </p:txBody>
      </p:sp>
      <p:sp>
        <p:nvSpPr>
          <p:cNvPr id="50" name="TextBox 49"/>
          <p:cNvSpPr txBox="1"/>
          <p:nvPr/>
        </p:nvSpPr>
        <p:spPr>
          <a:xfrm>
            <a:off x="3550782" y="4638096"/>
            <a:ext cx="1148071" cy="646331"/>
          </a:xfrm>
          <a:prstGeom prst="rect">
            <a:avLst/>
          </a:prstGeom>
          <a:noFill/>
        </p:spPr>
        <p:txBody>
          <a:bodyPr wrap="none" rtlCol="0">
            <a:spAutoFit/>
          </a:bodyPr>
          <a:lstStyle/>
          <a:p>
            <a:r>
              <a:rPr lang="en-US" sz="1800" b="0" dirty="0" smtClean="0">
                <a:solidFill>
                  <a:srgbClr val="FF0000"/>
                </a:solidFill>
              </a:rPr>
              <a:t>top 20% </a:t>
            </a:r>
          </a:p>
          <a:p>
            <a:r>
              <a:rPr lang="en-US" sz="1800" b="0" dirty="0" smtClean="0">
                <a:solidFill>
                  <a:srgbClr val="FF0000"/>
                </a:solidFill>
              </a:rPr>
              <a:t>of jobs</a:t>
            </a:r>
            <a:endParaRPr lang="en-US" sz="1800" b="0" dirty="0">
              <a:solidFill>
                <a:srgbClr val="FF0000"/>
              </a:solidFill>
            </a:endParaRPr>
          </a:p>
        </p:txBody>
      </p:sp>
      <p:grpSp>
        <p:nvGrpSpPr>
          <p:cNvPr id="9" name="Group 8"/>
          <p:cNvGrpSpPr/>
          <p:nvPr/>
        </p:nvGrpSpPr>
        <p:grpSpPr>
          <a:xfrm>
            <a:off x="6770434" y="2869911"/>
            <a:ext cx="851477" cy="747615"/>
            <a:chOff x="7749215" y="4213646"/>
            <a:chExt cx="851477" cy="747615"/>
          </a:xfrm>
        </p:grpSpPr>
        <p:sp>
          <p:nvSpPr>
            <p:cNvPr id="8" name="Rectangle 7"/>
            <p:cNvSpPr/>
            <p:nvPr/>
          </p:nvSpPr>
          <p:spPr bwMode="auto">
            <a:xfrm>
              <a:off x="7858261" y="4349783"/>
              <a:ext cx="641684" cy="611478"/>
            </a:xfrm>
            <a:prstGeom prst="rect">
              <a:avLst/>
            </a:prstGeom>
            <a:solidFill>
              <a:schemeClr val="bg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7749215" y="4213646"/>
                  <a:ext cx="851477" cy="7476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800" b="1" i="1" smtClean="0">
                            <a:solidFill>
                              <a:srgbClr val="800080"/>
                            </a:solidFill>
                            <a:latin typeface="Cambria Math" panose="02040503050406030204" pitchFamily="18" charset="0"/>
                          </a:rPr>
                          <m:t>≫</m:t>
                        </m:r>
                      </m:oMath>
                    </m:oMathPara>
                  </a14:m>
                  <a:endParaRPr lang="en-US" sz="4800" b="1" dirty="0" smtClean="0">
                    <a:solidFill>
                      <a:srgbClr val="800080"/>
                    </a:solidFill>
                    <a:latin typeface="Symbol" panose="05050102010706020507" pitchFamily="18" charset="2"/>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749215" y="4213646"/>
                  <a:ext cx="851477" cy="747615"/>
                </a:xfrm>
                <a:prstGeom prst="rect">
                  <a:avLst/>
                </a:prstGeom>
                <a:blipFill>
                  <a:blip r:embed="rId4"/>
                  <a:stretch>
                    <a:fillRect/>
                  </a:stretch>
                </a:blipFill>
              </p:spPr>
              <p:txBody>
                <a:bodyPr/>
                <a:lstStyle/>
                <a:p>
                  <a:r>
                    <a:rPr lang="en-US">
                      <a:noFill/>
                    </a:rPr>
                    <a:t> </a:t>
                  </a:r>
                </a:p>
              </p:txBody>
            </p:sp>
          </mc:Fallback>
        </mc:AlternateContent>
      </p:grpSp>
      <p:sp>
        <p:nvSpPr>
          <p:cNvPr id="5" name="TextBox 4"/>
          <p:cNvSpPr txBox="1"/>
          <p:nvPr/>
        </p:nvSpPr>
        <p:spPr>
          <a:xfrm>
            <a:off x="52815" y="6522303"/>
            <a:ext cx="4727576" cy="338554"/>
          </a:xfrm>
          <a:prstGeom prst="rect">
            <a:avLst/>
          </a:prstGeom>
          <a:noFill/>
        </p:spPr>
        <p:txBody>
          <a:bodyPr wrap="none" rtlCol="0">
            <a:spAutoFit/>
          </a:bodyPr>
          <a:lstStyle/>
          <a:p>
            <a:r>
              <a:rPr lang="en-US" sz="1400" b="0" dirty="0" smtClean="0"/>
              <a:t>* Numbers on x axis are </a:t>
            </a:r>
            <a:r>
              <a:rPr lang="en-US" sz="1400" b="0" dirty="0" smtClean="0"/>
              <a:t>for illustration purposes only</a:t>
            </a:r>
            <a:r>
              <a:rPr lang="en-US" sz="1600" b="0" dirty="0" smtClean="0"/>
              <a:t>.</a:t>
            </a:r>
            <a:endParaRPr lang="en-US" sz="1600" b="0" dirty="0"/>
          </a:p>
        </p:txBody>
      </p:sp>
    </p:spTree>
    <p:extLst>
      <p:ext uri="{BB962C8B-B14F-4D97-AF65-F5344CB8AC3E}">
        <p14:creationId xmlns:p14="http://schemas.microsoft.com/office/powerpoint/2010/main" val="357768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115" grpId="0" animBg="1"/>
      <p:bldP spid="50"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0" y="13960"/>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Why we wait</a:t>
            </a:r>
            <a:endParaRPr lang="en-US" sz="4000" dirty="0">
              <a:solidFill>
                <a:srgbClr val="800080"/>
              </a:solidFill>
            </a:endParaRPr>
          </a:p>
        </p:txBody>
      </p:sp>
      <p:grpSp>
        <p:nvGrpSpPr>
          <p:cNvPr id="107" name="Group 106"/>
          <p:cNvGrpSpPr/>
          <p:nvPr/>
        </p:nvGrpSpPr>
        <p:grpSpPr>
          <a:xfrm>
            <a:off x="-6000" y="1258423"/>
            <a:ext cx="7755215" cy="5341618"/>
            <a:chOff x="227541" y="1596156"/>
            <a:chExt cx="7755215" cy="5341618"/>
          </a:xfrm>
        </p:grpSpPr>
        <p:sp>
          <p:nvSpPr>
            <p:cNvPr id="14" name="TextBox 13"/>
            <p:cNvSpPr txBox="1"/>
            <p:nvPr/>
          </p:nvSpPr>
          <p:spPr>
            <a:xfrm>
              <a:off x="6116539" y="5759069"/>
              <a:ext cx="1866217" cy="461665"/>
            </a:xfrm>
            <a:prstGeom prst="rect">
              <a:avLst/>
            </a:prstGeom>
            <a:noFill/>
          </p:spPr>
          <p:txBody>
            <a:bodyPr wrap="none" rtlCol="0">
              <a:spAutoFit/>
            </a:bodyPr>
            <a:lstStyle/>
            <a:p>
              <a:r>
                <a:rPr lang="en-US" sz="2400" b="0" i="1" dirty="0" smtClean="0">
                  <a:solidFill>
                    <a:schemeClr val="tx1"/>
                  </a:solidFill>
                </a:rPr>
                <a:t>x </a:t>
              </a:r>
              <a:r>
                <a:rPr lang="en-US" sz="2400" b="0" dirty="0" err="1" smtClean="0">
                  <a:solidFill>
                    <a:schemeClr val="tx1"/>
                  </a:solidFill>
                </a:rPr>
                <a:t>cpu</a:t>
              </a:r>
              <a:r>
                <a:rPr lang="en-US" sz="2400" b="0" dirty="0" smtClean="0">
                  <a:solidFill>
                    <a:schemeClr val="tx1"/>
                  </a:solidFill>
                </a:rPr>
                <a:t>-hours</a:t>
              </a:r>
              <a:endParaRPr lang="en-US" sz="2400" b="0" dirty="0">
                <a:solidFill>
                  <a:schemeClr val="tx1"/>
                </a:solidFill>
              </a:endParaRPr>
            </a:p>
          </p:txBody>
        </p:sp>
        <p:grpSp>
          <p:nvGrpSpPr>
            <p:cNvPr id="105" name="Group 104"/>
            <p:cNvGrpSpPr/>
            <p:nvPr/>
          </p:nvGrpSpPr>
          <p:grpSpPr>
            <a:xfrm>
              <a:off x="227541" y="1596156"/>
              <a:ext cx="6199132" cy="5341618"/>
              <a:chOff x="227541" y="1596156"/>
              <a:chExt cx="6199132" cy="5341618"/>
            </a:xfrm>
          </p:grpSpPr>
          <p:sp>
            <p:nvSpPr>
              <p:cNvPr id="11" name="TextBox 10"/>
              <p:cNvSpPr txBox="1"/>
              <p:nvPr/>
            </p:nvSpPr>
            <p:spPr>
              <a:xfrm>
                <a:off x="227541" y="1596156"/>
                <a:ext cx="2061671" cy="830997"/>
              </a:xfrm>
              <a:prstGeom prst="rect">
                <a:avLst/>
              </a:prstGeom>
              <a:noFill/>
            </p:spPr>
            <p:txBody>
              <a:bodyPr wrap="square" rtlCol="0">
                <a:spAutoFit/>
              </a:bodyPr>
              <a:lstStyle/>
              <a:p>
                <a:r>
                  <a:rPr lang="en-US" sz="2400" b="0" dirty="0" smtClean="0">
                    <a:solidFill>
                      <a:schemeClr val="tx1"/>
                    </a:solidFill>
                  </a:rPr>
                  <a:t>Probability</a:t>
                </a:r>
              </a:p>
              <a:p>
                <a:r>
                  <a:rPr lang="en-US" sz="2400" b="0" dirty="0" smtClean="0">
                    <a:solidFill>
                      <a:schemeClr val="tx1"/>
                    </a:solidFill>
                  </a:rPr>
                  <a:t>job size &gt; </a:t>
                </a:r>
                <a:r>
                  <a:rPr lang="en-US" sz="2400" b="0" i="1" dirty="0" smtClean="0">
                    <a:solidFill>
                      <a:schemeClr val="tx1"/>
                    </a:solidFill>
                  </a:rPr>
                  <a:t>x</a:t>
                </a:r>
                <a:endParaRPr lang="en-US" sz="2400" b="0" i="1" dirty="0">
                  <a:solidFill>
                    <a:schemeClr val="tx1"/>
                  </a:solidFill>
                </a:endParaRPr>
              </a:p>
            </p:txBody>
          </p:sp>
          <p:grpSp>
            <p:nvGrpSpPr>
              <p:cNvPr id="59" name="Group 58"/>
              <p:cNvGrpSpPr/>
              <p:nvPr/>
            </p:nvGrpSpPr>
            <p:grpSpPr>
              <a:xfrm>
                <a:off x="1411093" y="2345523"/>
                <a:ext cx="5015580" cy="4592251"/>
                <a:chOff x="267620" y="1701800"/>
                <a:chExt cx="5015580" cy="4592251"/>
              </a:xfrm>
            </p:grpSpPr>
            <p:cxnSp>
              <p:nvCxnSpPr>
                <p:cNvPr id="7" name="Straight Arrow Connector 6"/>
                <p:cNvCxnSpPr/>
                <p:nvPr/>
              </p:nvCxnSpPr>
              <p:spPr bwMode="auto">
                <a:xfrm flipH="1" flipV="1">
                  <a:off x="1219200" y="1701800"/>
                  <a:ext cx="25400" cy="3314700"/>
                </a:xfrm>
                <a:prstGeom prst="straightConnector1">
                  <a:avLst/>
                </a:prstGeom>
                <a:noFill/>
                <a:ln w="28575" cap="flat" cmpd="sng" algn="ctr">
                  <a:solidFill>
                    <a:schemeClr val="tx1"/>
                  </a:solidFill>
                  <a:prstDash val="solid"/>
                  <a:round/>
                  <a:headEnd type="none" w="med" len="med"/>
                  <a:tailEnd type="triangle" w="lg" len="med"/>
                </a:ln>
                <a:effectLst/>
              </p:spPr>
            </p:cxnSp>
            <p:grpSp>
              <p:nvGrpSpPr>
                <p:cNvPr id="26" name="Group 25"/>
                <p:cNvGrpSpPr/>
                <p:nvPr/>
              </p:nvGrpSpPr>
              <p:grpSpPr>
                <a:xfrm>
                  <a:off x="1097541" y="5138339"/>
                  <a:ext cx="3890757" cy="1155712"/>
                  <a:chOff x="1097541" y="5138339"/>
                  <a:chExt cx="3890757" cy="1155712"/>
                </a:xfrm>
              </p:grpSpPr>
              <p:sp>
                <p:nvSpPr>
                  <p:cNvPr id="15" name="TextBox 14"/>
                  <p:cNvSpPr txBox="1"/>
                  <p:nvPr/>
                </p:nvSpPr>
                <p:spPr>
                  <a:xfrm rot="16200000">
                    <a:off x="826793" y="5433810"/>
                    <a:ext cx="910827" cy="369332"/>
                  </a:xfrm>
                  <a:prstGeom prst="rect">
                    <a:avLst/>
                  </a:prstGeom>
                  <a:noFill/>
                </p:spPr>
                <p:txBody>
                  <a:bodyPr wrap="none" rtlCol="0">
                    <a:spAutoFit/>
                  </a:bodyPr>
                  <a:lstStyle/>
                  <a:p>
                    <a:r>
                      <a:rPr lang="en-US" sz="1800" b="0" dirty="0" smtClean="0"/>
                      <a:t>0.0001</a:t>
                    </a:r>
                    <a:endParaRPr lang="en-US" sz="1800" b="0" dirty="0"/>
                  </a:p>
                </p:txBody>
              </p:sp>
              <p:sp>
                <p:nvSpPr>
                  <p:cNvPr id="16" name="TextBox 15"/>
                  <p:cNvSpPr txBox="1"/>
                  <p:nvPr/>
                </p:nvSpPr>
                <p:spPr>
                  <a:xfrm rot="16032810">
                    <a:off x="1635209" y="5290556"/>
                    <a:ext cx="628698" cy="369332"/>
                  </a:xfrm>
                  <a:prstGeom prst="rect">
                    <a:avLst/>
                  </a:prstGeom>
                  <a:noFill/>
                </p:spPr>
                <p:txBody>
                  <a:bodyPr wrap="none" rtlCol="0">
                    <a:spAutoFit/>
                  </a:bodyPr>
                  <a:lstStyle/>
                  <a:p>
                    <a:r>
                      <a:rPr lang="en-US" sz="1800" b="0" dirty="0" smtClean="0"/>
                      <a:t>0.01</a:t>
                    </a:r>
                    <a:endParaRPr lang="en-US" sz="1800" b="0" dirty="0"/>
                  </a:p>
                </p:txBody>
              </p:sp>
              <p:sp>
                <p:nvSpPr>
                  <p:cNvPr id="17" name="TextBox 16"/>
                  <p:cNvSpPr txBox="1"/>
                  <p:nvPr/>
                </p:nvSpPr>
                <p:spPr>
                  <a:xfrm rot="16200000">
                    <a:off x="2388807" y="5240826"/>
                    <a:ext cx="487634" cy="369332"/>
                  </a:xfrm>
                  <a:prstGeom prst="rect">
                    <a:avLst/>
                  </a:prstGeom>
                  <a:noFill/>
                </p:spPr>
                <p:txBody>
                  <a:bodyPr wrap="none" rtlCol="0">
                    <a:spAutoFit/>
                  </a:bodyPr>
                  <a:lstStyle/>
                  <a:p>
                    <a:r>
                      <a:rPr lang="en-US" sz="1800" b="0" dirty="0" smtClean="0"/>
                      <a:t>1.0</a:t>
                    </a:r>
                    <a:endParaRPr lang="en-US" sz="1800" b="0" dirty="0"/>
                  </a:p>
                </p:txBody>
              </p:sp>
              <p:sp>
                <p:nvSpPr>
                  <p:cNvPr id="18" name="TextBox 17"/>
                  <p:cNvSpPr txBox="1"/>
                  <p:nvPr/>
                </p:nvSpPr>
                <p:spPr>
                  <a:xfrm rot="16200000">
                    <a:off x="2552168" y="5146811"/>
                    <a:ext cx="184731" cy="369332"/>
                  </a:xfrm>
                  <a:prstGeom prst="rect">
                    <a:avLst/>
                  </a:prstGeom>
                  <a:noFill/>
                </p:spPr>
                <p:txBody>
                  <a:bodyPr wrap="none" rtlCol="0">
                    <a:spAutoFit/>
                  </a:bodyPr>
                  <a:lstStyle/>
                  <a:p>
                    <a:endParaRPr lang="en-US" sz="1800" b="0" dirty="0"/>
                  </a:p>
                </p:txBody>
              </p:sp>
              <p:sp>
                <p:nvSpPr>
                  <p:cNvPr id="19" name="TextBox 18"/>
                  <p:cNvSpPr txBox="1"/>
                  <p:nvPr/>
                </p:nvSpPr>
                <p:spPr>
                  <a:xfrm rot="16200000">
                    <a:off x="3021267" y="5247718"/>
                    <a:ext cx="588089" cy="369332"/>
                  </a:xfrm>
                  <a:prstGeom prst="rect">
                    <a:avLst/>
                  </a:prstGeom>
                  <a:noFill/>
                </p:spPr>
                <p:txBody>
                  <a:bodyPr wrap="square" rtlCol="0">
                    <a:spAutoFit/>
                  </a:bodyPr>
                  <a:lstStyle/>
                  <a:p>
                    <a:r>
                      <a:rPr lang="en-US" sz="1800" b="0" dirty="0" smtClean="0"/>
                      <a:t>100</a:t>
                    </a:r>
                    <a:endParaRPr lang="en-US" sz="1800" b="0" dirty="0"/>
                  </a:p>
                </p:txBody>
              </p:sp>
              <p:sp>
                <p:nvSpPr>
                  <p:cNvPr id="21" name="TextBox 20"/>
                  <p:cNvSpPr txBox="1"/>
                  <p:nvPr/>
                </p:nvSpPr>
                <p:spPr>
                  <a:xfrm rot="16200000">
                    <a:off x="3582516" y="5423562"/>
                    <a:ext cx="853119" cy="369332"/>
                  </a:xfrm>
                  <a:prstGeom prst="rect">
                    <a:avLst/>
                  </a:prstGeom>
                  <a:noFill/>
                </p:spPr>
                <p:txBody>
                  <a:bodyPr wrap="none" rtlCol="0">
                    <a:spAutoFit/>
                  </a:bodyPr>
                  <a:lstStyle/>
                  <a:p>
                    <a:r>
                      <a:rPr lang="en-US" sz="1800" b="0" dirty="0" smtClean="0"/>
                      <a:t>10000</a:t>
                    </a:r>
                    <a:endParaRPr lang="en-US" sz="1800" b="0" dirty="0"/>
                  </a:p>
                </p:txBody>
              </p:sp>
              <p:sp>
                <p:nvSpPr>
                  <p:cNvPr id="22" name="TextBox 21"/>
                  <p:cNvSpPr txBox="1"/>
                  <p:nvPr/>
                </p:nvSpPr>
                <p:spPr>
                  <a:xfrm rot="16200000">
                    <a:off x="4236008" y="5541762"/>
                    <a:ext cx="1135247" cy="369332"/>
                  </a:xfrm>
                  <a:prstGeom prst="rect">
                    <a:avLst/>
                  </a:prstGeom>
                  <a:noFill/>
                </p:spPr>
                <p:txBody>
                  <a:bodyPr wrap="none" rtlCol="0">
                    <a:spAutoFit/>
                  </a:bodyPr>
                  <a:lstStyle/>
                  <a:p>
                    <a:r>
                      <a:rPr lang="en-US" sz="1800" b="0" dirty="0" smtClean="0"/>
                      <a:t>1000000</a:t>
                    </a:r>
                    <a:endParaRPr lang="en-US" sz="1800" b="0" dirty="0"/>
                  </a:p>
                </p:txBody>
              </p:sp>
            </p:grpSp>
            <p:grpSp>
              <p:nvGrpSpPr>
                <p:cNvPr id="25" name="Group 24"/>
                <p:cNvGrpSpPr/>
                <p:nvPr/>
              </p:nvGrpSpPr>
              <p:grpSpPr>
                <a:xfrm>
                  <a:off x="1239961" y="4837918"/>
                  <a:ext cx="4043239" cy="343751"/>
                  <a:chOff x="1239961" y="4837918"/>
                  <a:chExt cx="4043239" cy="343751"/>
                </a:xfrm>
              </p:grpSpPr>
              <p:cxnSp>
                <p:nvCxnSpPr>
                  <p:cNvPr id="3" name="Straight Arrow Connector 2"/>
                  <p:cNvCxnSpPr/>
                  <p:nvPr/>
                </p:nvCxnSpPr>
                <p:spPr bwMode="auto">
                  <a:xfrm flipV="1">
                    <a:off x="1244600" y="5007156"/>
                    <a:ext cx="4038600" cy="12700"/>
                  </a:xfrm>
                  <a:prstGeom prst="straightConnector1">
                    <a:avLst/>
                  </a:prstGeom>
                  <a:noFill/>
                  <a:ln w="28575" cap="flat" cmpd="sng" algn="ctr">
                    <a:solidFill>
                      <a:schemeClr val="tx1"/>
                    </a:solidFill>
                    <a:prstDash val="solid"/>
                    <a:round/>
                    <a:headEnd type="none" w="med" len="med"/>
                    <a:tailEnd type="triangle" w="lg" len="med"/>
                  </a:ln>
                  <a:effectLst/>
                </p:spPr>
              </p:cxnSp>
              <p:cxnSp>
                <p:nvCxnSpPr>
                  <p:cNvPr id="13" name="Straight Connector 12"/>
                  <p:cNvCxnSpPr/>
                  <p:nvPr/>
                </p:nvCxnSpPr>
                <p:spPr bwMode="auto">
                  <a:xfrm>
                    <a:off x="1239961" y="4856332"/>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1935682" y="4837918"/>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616910" y="4856332"/>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3308538" y="4856332"/>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4013041" y="4867320"/>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4772216" y="4856332"/>
                    <a:ext cx="4638" cy="314349"/>
                  </a:xfrm>
                  <a:prstGeom prst="line">
                    <a:avLst/>
                  </a:prstGeom>
                  <a:noFill/>
                  <a:ln w="19050" cap="flat" cmpd="sng" algn="ctr">
                    <a:solidFill>
                      <a:schemeClr val="tx1"/>
                    </a:solidFill>
                    <a:prstDash val="solid"/>
                    <a:round/>
                    <a:headEnd type="none" w="med" len="med"/>
                    <a:tailEnd type="none" w="med" len="med"/>
                  </a:ln>
                  <a:effectLst/>
                </p:spPr>
              </p:cxnSp>
            </p:grpSp>
            <p:sp>
              <p:nvSpPr>
                <p:cNvPr id="39" name="TextBox 38"/>
                <p:cNvSpPr txBox="1"/>
                <p:nvPr/>
              </p:nvSpPr>
              <p:spPr>
                <a:xfrm>
                  <a:off x="527862" y="1737263"/>
                  <a:ext cx="521297" cy="400110"/>
                </a:xfrm>
                <a:prstGeom prst="rect">
                  <a:avLst/>
                </a:prstGeom>
                <a:noFill/>
              </p:spPr>
              <p:txBody>
                <a:bodyPr wrap="none" rtlCol="0">
                  <a:spAutoFit/>
                </a:bodyPr>
                <a:lstStyle/>
                <a:p>
                  <a:r>
                    <a:rPr lang="en-US" sz="2000" b="0" dirty="0" smtClean="0"/>
                    <a:t>1.0</a:t>
                  </a:r>
                  <a:endParaRPr lang="en-US" sz="2000" b="0" dirty="0"/>
                </a:p>
              </p:txBody>
            </p:sp>
            <p:sp>
              <p:nvSpPr>
                <p:cNvPr id="41" name="TextBox 40"/>
                <p:cNvSpPr txBox="1"/>
                <p:nvPr/>
              </p:nvSpPr>
              <p:spPr>
                <a:xfrm>
                  <a:off x="502424" y="2802696"/>
                  <a:ext cx="521297" cy="400110"/>
                </a:xfrm>
                <a:prstGeom prst="rect">
                  <a:avLst/>
                </a:prstGeom>
                <a:noFill/>
              </p:spPr>
              <p:txBody>
                <a:bodyPr wrap="none" rtlCol="0">
                  <a:spAutoFit/>
                </a:bodyPr>
                <a:lstStyle/>
                <a:p>
                  <a:r>
                    <a:rPr lang="en-US" sz="2000" b="0" dirty="0" smtClean="0"/>
                    <a:t>0.1</a:t>
                  </a:r>
                  <a:endParaRPr lang="en-US" sz="2000" b="0" dirty="0"/>
                </a:p>
              </p:txBody>
            </p:sp>
            <p:sp>
              <p:nvSpPr>
                <p:cNvPr id="42" name="TextBox 41"/>
                <p:cNvSpPr txBox="1"/>
                <p:nvPr/>
              </p:nvSpPr>
              <p:spPr>
                <a:xfrm>
                  <a:off x="377241" y="3828918"/>
                  <a:ext cx="678391" cy="400110"/>
                </a:xfrm>
                <a:prstGeom prst="rect">
                  <a:avLst/>
                </a:prstGeom>
                <a:noFill/>
              </p:spPr>
              <p:txBody>
                <a:bodyPr wrap="none" rtlCol="0">
                  <a:spAutoFit/>
                </a:bodyPr>
                <a:lstStyle/>
                <a:p>
                  <a:r>
                    <a:rPr lang="en-US" sz="2000" b="0" dirty="0" smtClean="0"/>
                    <a:t>0.01</a:t>
                  </a:r>
                  <a:endParaRPr lang="en-US" sz="2000" b="0" dirty="0"/>
                </a:p>
              </p:txBody>
            </p:sp>
            <p:sp>
              <p:nvSpPr>
                <p:cNvPr id="43" name="TextBox 42"/>
                <p:cNvSpPr txBox="1"/>
                <p:nvPr/>
              </p:nvSpPr>
              <p:spPr>
                <a:xfrm>
                  <a:off x="267620" y="4715236"/>
                  <a:ext cx="835485" cy="400110"/>
                </a:xfrm>
                <a:prstGeom prst="rect">
                  <a:avLst/>
                </a:prstGeom>
                <a:noFill/>
              </p:spPr>
              <p:txBody>
                <a:bodyPr wrap="none" rtlCol="0">
                  <a:spAutoFit/>
                </a:bodyPr>
                <a:lstStyle/>
                <a:p>
                  <a:r>
                    <a:rPr lang="en-US" sz="2000" b="0" dirty="0" smtClean="0"/>
                    <a:t>0.001</a:t>
                  </a:r>
                  <a:endParaRPr lang="en-US" sz="2000" b="0" dirty="0"/>
                </a:p>
              </p:txBody>
            </p:sp>
            <p:grpSp>
              <p:nvGrpSpPr>
                <p:cNvPr id="40" name="Group 39"/>
                <p:cNvGrpSpPr/>
                <p:nvPr/>
              </p:nvGrpSpPr>
              <p:grpSpPr>
                <a:xfrm>
                  <a:off x="1060664" y="1965584"/>
                  <a:ext cx="335541" cy="3058911"/>
                  <a:chOff x="1060664" y="1965584"/>
                  <a:chExt cx="335541" cy="3058911"/>
                </a:xfrm>
              </p:grpSpPr>
              <p:cxnSp>
                <p:nvCxnSpPr>
                  <p:cNvPr id="49" name="Straight Connector 48"/>
                  <p:cNvCxnSpPr/>
                  <p:nvPr/>
                </p:nvCxnSpPr>
                <p:spPr bwMode="auto">
                  <a:xfrm rot="5400000">
                    <a:off x="1215520" y="2852808"/>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rot="5400000">
                    <a:off x="1215520" y="1810728"/>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rot="5400000">
                    <a:off x="1227499" y="3889291"/>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rot="5400000">
                    <a:off x="1224709" y="4865001"/>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rot="5400000">
                    <a:off x="1215520" y="2337853"/>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7" name="Straight Connector 56"/>
                  <p:cNvCxnSpPr/>
                  <p:nvPr/>
                </p:nvCxnSpPr>
                <p:spPr bwMode="auto">
                  <a:xfrm rot="5400000">
                    <a:off x="1215520" y="3385199"/>
                    <a:ext cx="4638" cy="314349"/>
                  </a:xfrm>
                  <a:prstGeom prst="line">
                    <a:avLst/>
                  </a:prstGeom>
                  <a:noFill/>
                  <a:ln w="19050" cap="flat" cmpd="sng" algn="ctr">
                    <a:solidFill>
                      <a:schemeClr val="tx1"/>
                    </a:solidFill>
                    <a:prstDash val="solid"/>
                    <a:round/>
                    <a:headEnd type="none" w="med" len="med"/>
                    <a:tailEnd type="none" w="med" len="med"/>
                  </a:ln>
                  <a:effectLst/>
                </p:spPr>
              </p:cxnSp>
              <p:cxnSp>
                <p:nvCxnSpPr>
                  <p:cNvPr id="58" name="Straight Connector 57"/>
                  <p:cNvCxnSpPr/>
                  <p:nvPr/>
                </p:nvCxnSpPr>
                <p:spPr bwMode="auto">
                  <a:xfrm rot="5400000">
                    <a:off x="1236712" y="4392296"/>
                    <a:ext cx="4638" cy="314349"/>
                  </a:xfrm>
                  <a:prstGeom prst="line">
                    <a:avLst/>
                  </a:prstGeom>
                  <a:noFill/>
                  <a:ln w="19050" cap="flat" cmpd="sng" algn="ctr">
                    <a:solidFill>
                      <a:schemeClr val="tx1"/>
                    </a:solidFill>
                    <a:prstDash val="solid"/>
                    <a:round/>
                    <a:headEnd type="none" w="med" len="med"/>
                    <a:tailEnd type="none" w="med" len="med"/>
                  </a:ln>
                  <a:effectLst/>
                </p:spPr>
              </p:cxnSp>
            </p:grpSp>
          </p:grpSp>
        </p:grpSp>
      </p:grpSp>
      <p:sp>
        <p:nvSpPr>
          <p:cNvPr id="63" name="TextBox 62"/>
          <p:cNvSpPr txBox="1"/>
          <p:nvPr/>
        </p:nvSpPr>
        <p:spPr>
          <a:xfrm flipH="1">
            <a:off x="2087549" y="826104"/>
            <a:ext cx="5575692" cy="523220"/>
          </a:xfrm>
          <a:prstGeom prst="rect">
            <a:avLst/>
          </a:prstGeom>
          <a:noFill/>
        </p:spPr>
        <p:txBody>
          <a:bodyPr wrap="square" rtlCol="0">
            <a:spAutoFit/>
          </a:bodyPr>
          <a:lstStyle/>
          <a:p>
            <a:r>
              <a:rPr lang="en-US" b="0" u="sng" dirty="0" smtClean="0">
                <a:solidFill>
                  <a:srgbClr val="800080"/>
                </a:solidFill>
              </a:rPr>
              <a:t>Today’s Computing Workloads</a:t>
            </a:r>
            <a:endParaRPr lang="en-US" b="0" dirty="0" smtClean="0">
              <a:solidFill>
                <a:srgbClr val="800080"/>
              </a:solidFill>
            </a:endParaRPr>
          </a:p>
        </p:txBody>
      </p:sp>
      <p:sp>
        <p:nvSpPr>
          <p:cNvPr id="64" name="TextBox 63"/>
          <p:cNvSpPr txBox="1"/>
          <p:nvPr/>
        </p:nvSpPr>
        <p:spPr>
          <a:xfrm flipH="1">
            <a:off x="4734341" y="1563338"/>
            <a:ext cx="4529171" cy="1415772"/>
          </a:xfrm>
          <a:prstGeom prst="rect">
            <a:avLst/>
          </a:prstGeom>
          <a:noFill/>
        </p:spPr>
        <p:txBody>
          <a:bodyPr wrap="square" rtlCol="0">
            <a:spAutoFit/>
          </a:bodyPr>
          <a:lstStyle/>
          <a:p>
            <a:r>
              <a:rPr lang="en-US" sz="2400" b="0" dirty="0" smtClean="0">
                <a:solidFill>
                  <a:srgbClr val="800080"/>
                </a:solidFill>
              </a:rPr>
              <a:t>1) Huge range of job sizes</a:t>
            </a:r>
          </a:p>
          <a:p>
            <a:endParaRPr lang="en-US" sz="2400" b="0" dirty="0">
              <a:solidFill>
                <a:srgbClr val="800080"/>
              </a:solidFill>
            </a:endParaRPr>
          </a:p>
          <a:p>
            <a:endParaRPr lang="en-US" sz="1100" b="0" dirty="0" smtClean="0">
              <a:solidFill>
                <a:srgbClr val="800080"/>
              </a:solidFill>
            </a:endParaRPr>
          </a:p>
          <a:p>
            <a:r>
              <a:rPr lang="en-US" sz="2400" b="0" dirty="0" smtClean="0">
                <a:solidFill>
                  <a:srgbClr val="800080"/>
                </a:solidFill>
              </a:rPr>
              <a:t>2) Extremely heavy tail</a:t>
            </a:r>
          </a:p>
        </p:txBody>
      </p:sp>
      <mc:AlternateContent xmlns:mc="http://schemas.openxmlformats.org/markup-compatibility/2006" xmlns:a14="http://schemas.microsoft.com/office/drawing/2010/main">
        <mc:Choice Requires="a14">
          <p:sp>
            <p:nvSpPr>
              <p:cNvPr id="67" name="TextBox 66"/>
              <p:cNvSpPr txBox="1"/>
              <p:nvPr/>
            </p:nvSpPr>
            <p:spPr>
              <a:xfrm flipH="1">
                <a:off x="5863900" y="1989856"/>
                <a:ext cx="2527229" cy="4700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solidFill>
                                <a:srgbClr val="FF0000"/>
                              </a:solidFill>
                              <a:latin typeface="Cambria Math" panose="02040503050406030204" pitchFamily="18" charset="0"/>
                            </a:rPr>
                          </m:ctrlPr>
                        </m:sSupPr>
                        <m:e>
                          <m:r>
                            <a:rPr lang="en-US" sz="2400" b="0" i="1" smtClean="0">
                              <a:solidFill>
                                <a:srgbClr val="FF0000"/>
                              </a:solidFill>
                              <a:latin typeface="Cambria Math" panose="02040503050406030204" pitchFamily="18" charset="0"/>
                            </a:rPr>
                            <m:t>𝐶</m:t>
                          </m:r>
                        </m:e>
                        <m:sup>
                          <m:r>
                            <a:rPr lang="en-US" sz="2400" b="0" i="1" smtClean="0">
                              <a:solidFill>
                                <a:srgbClr val="FF0000"/>
                              </a:solidFill>
                              <a:latin typeface="Cambria Math" panose="02040503050406030204" pitchFamily="18" charset="0"/>
                            </a:rPr>
                            <m:t>2</m:t>
                          </m:r>
                        </m:sup>
                      </m:sSup>
                      <m:r>
                        <a:rPr lang="en-US" sz="2400" b="0" i="1" smtClean="0">
                          <a:solidFill>
                            <a:srgbClr val="FF0000"/>
                          </a:solidFill>
                          <a:latin typeface="Cambria Math" panose="02040503050406030204" pitchFamily="18" charset="0"/>
                        </a:rPr>
                        <m:t>&gt;1000</m:t>
                      </m:r>
                    </m:oMath>
                  </m:oMathPara>
                </a14:m>
                <a:endParaRPr lang="en-US" sz="2400" b="0" dirty="0" smtClean="0">
                  <a:solidFill>
                    <a:srgbClr val="FF0000"/>
                  </a:solidFill>
                  <a:latin typeface="+mn-lt"/>
                </a:endParaRPr>
              </a:p>
            </p:txBody>
          </p:sp>
        </mc:Choice>
        <mc:Fallback xmlns="">
          <p:sp>
            <p:nvSpPr>
              <p:cNvPr id="67" name="TextBox 66"/>
              <p:cNvSpPr txBox="1">
                <a:spLocks noRot="1" noChangeAspect="1" noMove="1" noResize="1" noEditPoints="1" noAdjustHandles="1" noChangeArrowheads="1" noChangeShapeType="1" noTextEdit="1"/>
              </p:cNvSpPr>
              <p:nvPr/>
            </p:nvSpPr>
            <p:spPr>
              <a:xfrm flipH="1">
                <a:off x="5863900" y="1989856"/>
                <a:ext cx="2527229" cy="470000"/>
              </a:xfrm>
              <a:prstGeom prst="rect">
                <a:avLst/>
              </a:prstGeom>
              <a:blipFill>
                <a:blip r:embed="rId3"/>
                <a:stretch>
                  <a:fillRect/>
                </a:stretch>
              </a:blipFill>
            </p:spPr>
            <p:txBody>
              <a:bodyPr/>
              <a:lstStyle/>
              <a:p>
                <a:r>
                  <a:rPr lang="en-US">
                    <a:noFill/>
                  </a:rPr>
                  <a:t> </a:t>
                </a:r>
              </a:p>
            </p:txBody>
          </p:sp>
        </mc:Fallback>
      </mc:AlternateContent>
      <p:sp>
        <p:nvSpPr>
          <p:cNvPr id="62" name="TextBox 61"/>
          <p:cNvSpPr txBox="1"/>
          <p:nvPr/>
        </p:nvSpPr>
        <p:spPr>
          <a:xfrm>
            <a:off x="5061800" y="3017575"/>
            <a:ext cx="4082200" cy="523220"/>
          </a:xfrm>
          <a:prstGeom prst="rect">
            <a:avLst/>
          </a:prstGeom>
          <a:noFill/>
        </p:spPr>
        <p:txBody>
          <a:bodyPr wrap="square" rtlCol="0">
            <a:spAutoFit/>
          </a:bodyPr>
          <a:lstStyle/>
          <a:p>
            <a:r>
              <a:rPr lang="en-US" sz="2400" b="0" dirty="0" smtClean="0">
                <a:solidFill>
                  <a:srgbClr val="FF0000"/>
                </a:solidFill>
                <a:latin typeface="+mn-lt"/>
              </a:rPr>
              <a:t>Top 20% jobs   </a:t>
            </a:r>
            <a:r>
              <a:rPr lang="en-US" b="0" dirty="0" smtClean="0">
                <a:solidFill>
                  <a:srgbClr val="FF0000"/>
                </a:solidFill>
                <a:latin typeface="Symbol" panose="05050102010706020507" pitchFamily="18" charset="2"/>
              </a:rPr>
              <a:t>= </a:t>
            </a:r>
            <a:r>
              <a:rPr lang="en-US" sz="2400" b="0" dirty="0" smtClean="0">
                <a:solidFill>
                  <a:srgbClr val="FF0000"/>
                </a:solidFill>
                <a:latin typeface="+mn-lt"/>
              </a:rPr>
              <a:t>  80% </a:t>
            </a:r>
            <a:r>
              <a:rPr lang="en-US" sz="2400" b="0" dirty="0" err="1" smtClean="0">
                <a:solidFill>
                  <a:srgbClr val="FF0000"/>
                </a:solidFill>
                <a:latin typeface="+mn-lt"/>
              </a:rPr>
              <a:t>cpu</a:t>
            </a:r>
            <a:endParaRPr lang="en-US" sz="2400" b="0" dirty="0">
              <a:solidFill>
                <a:srgbClr val="FF0000"/>
              </a:solidFill>
              <a:latin typeface="+mn-lt"/>
            </a:endParaRPr>
          </a:p>
        </p:txBody>
      </p:sp>
      <p:sp>
        <p:nvSpPr>
          <p:cNvPr id="81" name="Freeform 80"/>
          <p:cNvSpPr/>
          <p:nvPr/>
        </p:nvSpPr>
        <p:spPr bwMode="auto">
          <a:xfrm>
            <a:off x="2087549" y="2260580"/>
            <a:ext cx="3160796" cy="3093419"/>
          </a:xfrm>
          <a:custGeom>
            <a:avLst/>
            <a:gdLst>
              <a:gd name="connsiteX0" fmla="*/ 0 w 3213100"/>
              <a:gd name="connsiteY0" fmla="*/ 0 h 3162300"/>
              <a:gd name="connsiteX1" fmla="*/ 914400 w 3213100"/>
              <a:gd name="connsiteY1" fmla="*/ 647700 h 3162300"/>
              <a:gd name="connsiteX2" fmla="*/ 1917700 w 3213100"/>
              <a:gd name="connsiteY2" fmla="*/ 1511300 h 3162300"/>
              <a:gd name="connsiteX3" fmla="*/ 2882900 w 3213100"/>
              <a:gd name="connsiteY3" fmla="*/ 2641600 h 3162300"/>
              <a:gd name="connsiteX4" fmla="*/ 3213100 w 3213100"/>
              <a:gd name="connsiteY4" fmla="*/ 3162300 h 3162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3100" h="3162300">
                <a:moveTo>
                  <a:pt x="0" y="0"/>
                </a:moveTo>
                <a:cubicBezTo>
                  <a:pt x="297391" y="197908"/>
                  <a:pt x="594783" y="395817"/>
                  <a:pt x="914400" y="647700"/>
                </a:cubicBezTo>
                <a:cubicBezTo>
                  <a:pt x="1234017" y="899583"/>
                  <a:pt x="1589617" y="1178983"/>
                  <a:pt x="1917700" y="1511300"/>
                </a:cubicBezTo>
                <a:cubicBezTo>
                  <a:pt x="2245783" y="1843617"/>
                  <a:pt x="2667000" y="2366433"/>
                  <a:pt x="2882900" y="2641600"/>
                </a:cubicBezTo>
                <a:cubicBezTo>
                  <a:pt x="3098800" y="2916767"/>
                  <a:pt x="3155950" y="3039533"/>
                  <a:pt x="3213100" y="3162300"/>
                </a:cubicBezTo>
              </a:path>
            </a:pathLst>
          </a:custGeom>
          <a:noFill/>
          <a:ln w="76200" cap="flat" cmpd="sng" algn="ctr">
            <a:solidFill>
              <a:srgbClr val="80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2"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4</a:t>
            </a:fld>
            <a:endParaRPr lang="en-US" dirty="0"/>
          </a:p>
        </p:txBody>
      </p:sp>
      <p:grpSp>
        <p:nvGrpSpPr>
          <p:cNvPr id="9" name="Group 8"/>
          <p:cNvGrpSpPr/>
          <p:nvPr/>
        </p:nvGrpSpPr>
        <p:grpSpPr>
          <a:xfrm>
            <a:off x="6770434" y="2869911"/>
            <a:ext cx="851477" cy="747615"/>
            <a:chOff x="7749215" y="4213646"/>
            <a:chExt cx="851477" cy="747615"/>
          </a:xfrm>
        </p:grpSpPr>
        <p:sp>
          <p:nvSpPr>
            <p:cNvPr id="8" name="Rectangle 7"/>
            <p:cNvSpPr/>
            <p:nvPr/>
          </p:nvSpPr>
          <p:spPr bwMode="auto">
            <a:xfrm>
              <a:off x="7858261" y="4349783"/>
              <a:ext cx="641684" cy="611478"/>
            </a:xfrm>
            <a:prstGeom prst="rect">
              <a:avLst/>
            </a:prstGeom>
            <a:solidFill>
              <a:schemeClr val="bg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7749215" y="4213646"/>
                  <a:ext cx="851477" cy="7476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800" b="1" i="1" smtClean="0">
                            <a:solidFill>
                              <a:srgbClr val="800080"/>
                            </a:solidFill>
                            <a:latin typeface="Cambria Math" panose="02040503050406030204" pitchFamily="18" charset="0"/>
                          </a:rPr>
                          <m:t>≫</m:t>
                        </m:r>
                      </m:oMath>
                    </m:oMathPara>
                  </a14:m>
                  <a:endParaRPr lang="en-US" sz="4800" b="1" dirty="0" smtClean="0">
                    <a:solidFill>
                      <a:srgbClr val="800080"/>
                    </a:solidFill>
                    <a:latin typeface="Symbol" panose="05050102010706020507" pitchFamily="18" charset="2"/>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749215" y="4213646"/>
                  <a:ext cx="851477" cy="747615"/>
                </a:xfrm>
                <a:prstGeom prst="rect">
                  <a:avLst/>
                </a:prstGeom>
                <a:blipFill>
                  <a:blip r:embed="rId4"/>
                  <a:stretch>
                    <a:fillRect/>
                  </a:stretch>
                </a:blipFill>
              </p:spPr>
              <p:txBody>
                <a:bodyPr/>
                <a:lstStyle/>
                <a:p>
                  <a:r>
                    <a:rPr lang="en-US">
                      <a:noFill/>
                    </a:rPr>
                    <a:t> </a:t>
                  </a:r>
                </a:p>
              </p:txBody>
            </p:sp>
          </mc:Fallback>
        </mc:AlternateContent>
      </p:grpSp>
      <p:grpSp>
        <p:nvGrpSpPr>
          <p:cNvPr id="60" name="Group 59"/>
          <p:cNvGrpSpPr/>
          <p:nvPr/>
        </p:nvGrpSpPr>
        <p:grpSpPr>
          <a:xfrm>
            <a:off x="5214829" y="3687495"/>
            <a:ext cx="4082200" cy="523220"/>
            <a:chOff x="5214829" y="3687495"/>
            <a:chExt cx="4082200" cy="523220"/>
          </a:xfrm>
        </p:grpSpPr>
        <p:sp>
          <p:nvSpPr>
            <p:cNvPr id="61" name="Rectangle 60"/>
            <p:cNvSpPr/>
            <p:nvPr/>
          </p:nvSpPr>
          <p:spPr bwMode="auto">
            <a:xfrm>
              <a:off x="7503829" y="3764226"/>
              <a:ext cx="630355" cy="409317"/>
            </a:xfrm>
            <a:prstGeom prst="rect">
              <a:avLst/>
            </a:prstGeom>
            <a:solidFill>
              <a:srgbClr val="FFFF00">
                <a:alpha val="67059"/>
              </a:srgb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65" name="Rectangle 64"/>
            <p:cNvSpPr/>
            <p:nvPr/>
          </p:nvSpPr>
          <p:spPr bwMode="auto">
            <a:xfrm>
              <a:off x="5836381" y="3781846"/>
              <a:ext cx="455063" cy="409317"/>
            </a:xfrm>
            <a:prstGeom prst="rect">
              <a:avLst/>
            </a:prstGeom>
            <a:solidFill>
              <a:srgbClr val="FFFF00">
                <a:alpha val="67059"/>
              </a:srgbClr>
            </a:solidFill>
            <a:ln w="28575" cap="flat" cmpd="sng" algn="ctr">
              <a:no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66" name="TextBox 65"/>
            <p:cNvSpPr txBox="1"/>
            <p:nvPr/>
          </p:nvSpPr>
          <p:spPr>
            <a:xfrm>
              <a:off x="5214829" y="3687495"/>
              <a:ext cx="4082200" cy="523220"/>
            </a:xfrm>
            <a:prstGeom prst="rect">
              <a:avLst/>
            </a:prstGeom>
            <a:noFill/>
          </p:spPr>
          <p:txBody>
            <a:bodyPr wrap="square" rtlCol="0">
              <a:spAutoFit/>
            </a:bodyPr>
            <a:lstStyle/>
            <a:p>
              <a:r>
                <a:rPr lang="en-US" sz="2400" b="0" dirty="0" smtClean="0">
                  <a:solidFill>
                    <a:srgbClr val="FF0000"/>
                  </a:solidFill>
                  <a:latin typeface="+mn-lt"/>
                </a:rPr>
                <a:t>Top 1% jobs   </a:t>
              </a:r>
              <a:r>
                <a:rPr lang="en-US" dirty="0" smtClean="0">
                  <a:solidFill>
                    <a:srgbClr val="FF0000"/>
                  </a:solidFill>
                  <a:latin typeface="Symbol" panose="05050102010706020507" pitchFamily="18" charset="2"/>
                </a:rPr>
                <a:t>= </a:t>
              </a:r>
              <a:r>
                <a:rPr lang="en-US" b="0" dirty="0" smtClean="0">
                  <a:solidFill>
                    <a:srgbClr val="FF0000"/>
                  </a:solidFill>
                  <a:latin typeface="Symbol" panose="05050102010706020507" pitchFamily="18" charset="2"/>
                </a:rPr>
                <a:t>  </a:t>
              </a:r>
              <a:r>
                <a:rPr lang="en-US" sz="2400" b="0" dirty="0" smtClean="0">
                  <a:solidFill>
                    <a:srgbClr val="FF0000"/>
                  </a:solidFill>
                  <a:latin typeface="+mn-lt"/>
                </a:rPr>
                <a:t>97%  </a:t>
              </a:r>
              <a:r>
                <a:rPr lang="en-US" sz="2400" b="0" dirty="0" err="1" smtClean="0">
                  <a:solidFill>
                    <a:srgbClr val="FF0000"/>
                  </a:solidFill>
                  <a:latin typeface="+mn-lt"/>
                </a:rPr>
                <a:t>cpu</a:t>
              </a:r>
              <a:endParaRPr lang="en-US" sz="2400" b="0" dirty="0">
                <a:solidFill>
                  <a:srgbClr val="FF0000"/>
                </a:solidFill>
                <a:latin typeface="+mn-lt"/>
              </a:endParaRPr>
            </a:p>
          </p:txBody>
        </p:sp>
      </p:grpSp>
      <p:grpSp>
        <p:nvGrpSpPr>
          <p:cNvPr id="68" name="Group 67"/>
          <p:cNvGrpSpPr/>
          <p:nvPr/>
        </p:nvGrpSpPr>
        <p:grpSpPr>
          <a:xfrm>
            <a:off x="1630594" y="4206990"/>
            <a:ext cx="3573535" cy="1175803"/>
            <a:chOff x="1644484" y="3905392"/>
            <a:chExt cx="3573535" cy="1491307"/>
          </a:xfrm>
        </p:grpSpPr>
        <p:grpSp>
          <p:nvGrpSpPr>
            <p:cNvPr id="69" name="Group 68"/>
            <p:cNvGrpSpPr/>
            <p:nvPr/>
          </p:nvGrpSpPr>
          <p:grpSpPr>
            <a:xfrm>
              <a:off x="2148963" y="4055232"/>
              <a:ext cx="2381268" cy="1268628"/>
              <a:chOff x="2452534" y="4651760"/>
              <a:chExt cx="2554124" cy="979780"/>
            </a:xfrm>
          </p:grpSpPr>
          <p:cxnSp>
            <p:nvCxnSpPr>
              <p:cNvPr id="73" name="Straight Connector 72"/>
              <p:cNvCxnSpPr/>
              <p:nvPr/>
            </p:nvCxnSpPr>
            <p:spPr bwMode="auto">
              <a:xfrm flipV="1">
                <a:off x="2452534" y="4665485"/>
                <a:ext cx="2554124" cy="23531"/>
              </a:xfrm>
              <a:prstGeom prst="line">
                <a:avLst/>
              </a:prstGeom>
              <a:noFill/>
              <a:ln w="28575" cap="flat" cmpd="sng" algn="ctr">
                <a:solidFill>
                  <a:srgbClr val="FF0000"/>
                </a:solidFill>
                <a:prstDash val="solid"/>
                <a:round/>
                <a:headEnd type="none" w="med" len="med"/>
                <a:tailEnd type="none" w="med" len="med"/>
              </a:ln>
              <a:effectLst/>
            </p:spPr>
          </p:cxnSp>
          <p:cxnSp>
            <p:nvCxnSpPr>
              <p:cNvPr id="74" name="Straight Connector 73"/>
              <p:cNvCxnSpPr/>
              <p:nvPr/>
            </p:nvCxnSpPr>
            <p:spPr bwMode="auto">
              <a:xfrm>
                <a:off x="4977515" y="4651760"/>
                <a:ext cx="8813" cy="979780"/>
              </a:xfrm>
              <a:prstGeom prst="line">
                <a:avLst/>
              </a:prstGeom>
              <a:noFill/>
              <a:ln w="28575" cap="flat" cmpd="sng" algn="ctr">
                <a:solidFill>
                  <a:srgbClr val="FF0000"/>
                </a:solidFill>
                <a:prstDash val="solid"/>
                <a:round/>
                <a:headEnd type="none" w="med" len="med"/>
                <a:tailEnd type="none" w="med" len="med"/>
              </a:ln>
              <a:effectLst/>
            </p:spPr>
          </p:cxnSp>
        </p:grpSp>
        <p:sp>
          <p:nvSpPr>
            <p:cNvPr id="70" name="Rectangle 69"/>
            <p:cNvSpPr/>
            <p:nvPr/>
          </p:nvSpPr>
          <p:spPr bwMode="auto">
            <a:xfrm>
              <a:off x="4501892" y="5189361"/>
              <a:ext cx="716127" cy="207338"/>
            </a:xfrm>
            <a:prstGeom prst="rect">
              <a:avLst/>
            </a:prstGeom>
            <a:solidFill>
              <a:srgbClr val="FFFF00">
                <a:alpha val="67843"/>
              </a:srgb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71" name="Rectangle 70"/>
            <p:cNvSpPr/>
            <p:nvPr/>
          </p:nvSpPr>
          <p:spPr>
            <a:xfrm>
              <a:off x="1644484" y="3905392"/>
              <a:ext cx="184731" cy="456315"/>
            </a:xfrm>
            <a:prstGeom prst="rect">
              <a:avLst/>
            </a:prstGeom>
          </p:spPr>
          <p:txBody>
            <a:bodyPr wrap="none">
              <a:spAutoFit/>
            </a:bodyPr>
            <a:lstStyle/>
            <a:p>
              <a:endParaRPr lang="en-US" sz="1800" b="0" dirty="0">
                <a:solidFill>
                  <a:srgbClr val="FF0000"/>
                </a:solidFill>
              </a:endParaRPr>
            </a:p>
          </p:txBody>
        </p:sp>
        <p:sp>
          <p:nvSpPr>
            <p:cNvPr id="72" name="Rectangle 71"/>
            <p:cNvSpPr/>
            <p:nvPr/>
          </p:nvSpPr>
          <p:spPr>
            <a:xfrm>
              <a:off x="4446978" y="4511872"/>
              <a:ext cx="631803" cy="819761"/>
            </a:xfrm>
            <a:prstGeom prst="rect">
              <a:avLst/>
            </a:prstGeom>
          </p:spPr>
          <p:txBody>
            <a:bodyPr wrap="square">
              <a:spAutoFit/>
            </a:bodyPr>
            <a:lstStyle/>
            <a:p>
              <a:r>
                <a:rPr lang="en-US" sz="1800" b="0" dirty="0">
                  <a:solidFill>
                    <a:srgbClr val="FF0000"/>
                  </a:solidFill>
                </a:rPr>
                <a:t>top </a:t>
              </a:r>
              <a:endParaRPr lang="en-US" sz="1800" b="0" dirty="0" smtClean="0">
                <a:solidFill>
                  <a:srgbClr val="FF0000"/>
                </a:solidFill>
              </a:endParaRPr>
            </a:p>
            <a:p>
              <a:r>
                <a:rPr lang="en-US" sz="1800" b="0" dirty="0" smtClean="0">
                  <a:solidFill>
                    <a:srgbClr val="FF0000"/>
                  </a:solidFill>
                </a:rPr>
                <a:t> 1% </a:t>
              </a:r>
              <a:endParaRPr lang="en-US" sz="1800" b="0" dirty="0">
                <a:solidFill>
                  <a:srgbClr val="FF0000"/>
                </a:solidFill>
              </a:endParaRPr>
            </a:p>
          </p:txBody>
        </p:sp>
      </p:grpSp>
      <p:sp>
        <p:nvSpPr>
          <p:cNvPr id="76" name="Rectangle 75"/>
          <p:cNvSpPr/>
          <p:nvPr/>
        </p:nvSpPr>
        <p:spPr bwMode="auto">
          <a:xfrm>
            <a:off x="5208745" y="3681742"/>
            <a:ext cx="3609251" cy="583513"/>
          </a:xfrm>
          <a:prstGeom prst="rect">
            <a:avLst/>
          </a:prstGeom>
          <a:noFill/>
          <a:ln w="19050" cap="flat" cmpd="sng" algn="ctr">
            <a:solidFill>
              <a:srgbClr val="80008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pic>
        <p:nvPicPr>
          <p:cNvPr id="6" name="Picture 5" descr="Cartoon_Pig | Ann Martin | Flick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33766" y="4350136"/>
            <a:ext cx="1044325" cy="771640"/>
          </a:xfrm>
          <a:prstGeom prst="rect">
            <a:avLst/>
          </a:prstGeom>
        </p:spPr>
      </p:pic>
      <p:sp>
        <p:nvSpPr>
          <p:cNvPr id="75" name="TextBox 74"/>
          <p:cNvSpPr txBox="1"/>
          <p:nvPr/>
        </p:nvSpPr>
        <p:spPr>
          <a:xfrm>
            <a:off x="52815" y="6522303"/>
            <a:ext cx="4727576" cy="338554"/>
          </a:xfrm>
          <a:prstGeom prst="rect">
            <a:avLst/>
          </a:prstGeom>
          <a:noFill/>
        </p:spPr>
        <p:txBody>
          <a:bodyPr wrap="none" rtlCol="0">
            <a:spAutoFit/>
          </a:bodyPr>
          <a:lstStyle/>
          <a:p>
            <a:r>
              <a:rPr lang="en-US" sz="1400" b="0" dirty="0" smtClean="0"/>
              <a:t>* </a:t>
            </a:r>
            <a:r>
              <a:rPr lang="en-US" sz="1400" b="0" dirty="0"/>
              <a:t>N</a:t>
            </a:r>
            <a:r>
              <a:rPr lang="en-US" sz="1400" b="0" dirty="0" smtClean="0"/>
              <a:t>umbers on x axis are </a:t>
            </a:r>
            <a:r>
              <a:rPr lang="en-US" sz="1400" b="0" dirty="0" smtClean="0"/>
              <a:t>fo</a:t>
            </a:r>
            <a:r>
              <a:rPr lang="en-US" sz="1400" b="0" dirty="0" smtClean="0"/>
              <a:t>r illustration purposes only</a:t>
            </a:r>
            <a:r>
              <a:rPr lang="en-US" sz="1600" b="0" dirty="0" smtClean="0"/>
              <a:t>.</a:t>
            </a:r>
            <a:endParaRPr lang="en-US" sz="1600" b="0" dirty="0"/>
          </a:p>
        </p:txBody>
      </p:sp>
    </p:spTree>
    <p:extLst>
      <p:ext uri="{BB962C8B-B14F-4D97-AF65-F5344CB8AC3E}">
        <p14:creationId xmlns:p14="http://schemas.microsoft.com/office/powerpoint/2010/main" val="16068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4034" y="-25347"/>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Traditional Queueing Models</a:t>
            </a:r>
            <a:endParaRPr lang="en-US" sz="4000" dirty="0">
              <a:solidFill>
                <a:srgbClr val="800080"/>
              </a:solidFill>
            </a:endParaRPr>
          </a:p>
        </p:txBody>
      </p:sp>
      <p:grpSp>
        <p:nvGrpSpPr>
          <p:cNvPr id="226" name="Group 225"/>
          <p:cNvGrpSpPr/>
          <p:nvPr/>
        </p:nvGrpSpPr>
        <p:grpSpPr>
          <a:xfrm>
            <a:off x="241075" y="1674427"/>
            <a:ext cx="2541788" cy="937654"/>
            <a:chOff x="241075" y="1674427"/>
            <a:chExt cx="2541788" cy="937654"/>
          </a:xfrm>
        </p:grpSpPr>
        <p:cxnSp>
          <p:nvCxnSpPr>
            <p:cNvPr id="5" name="Straight Connector 4"/>
            <p:cNvCxnSpPr/>
            <p:nvPr/>
          </p:nvCxnSpPr>
          <p:spPr>
            <a:xfrm>
              <a:off x="547741" y="1993980"/>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2108"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63060"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47741" y="2514121"/>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93898"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9451" y="1993980"/>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822108" y="1911246"/>
              <a:ext cx="646313" cy="70083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464271" y="2250241"/>
              <a:ext cx="318592"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30" name="Picture 29"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5351" y="1674427"/>
              <a:ext cx="177445" cy="825488"/>
            </a:xfrm>
            <a:prstGeom prst="rect">
              <a:avLst/>
            </a:prstGeom>
            <a:ln>
              <a:noFill/>
            </a:ln>
          </p:spPr>
        </p:pic>
        <p:pic>
          <p:nvPicPr>
            <p:cNvPr id="64" name="Picture 63" descr="무료 벡터 그래픽: 여자, 여성, 픽토그램, 욕실, 화장실, 공개, 레드 - Pixabay의 무료 이미지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303" y="1745807"/>
              <a:ext cx="182029" cy="728903"/>
            </a:xfrm>
            <a:prstGeom prst="rect">
              <a:avLst/>
            </a:prstGeom>
            <a:ln>
              <a:noFill/>
            </a:ln>
          </p:spPr>
        </p:pic>
        <p:pic>
          <p:nvPicPr>
            <p:cNvPr id="67" name="Picture 66"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32026" y="2022155"/>
              <a:ext cx="155338" cy="463790"/>
            </a:xfrm>
            <a:prstGeom prst="rect">
              <a:avLst/>
            </a:prstGeom>
            <a:ln>
              <a:noFill/>
            </a:ln>
          </p:spPr>
        </p:pic>
        <p:sp>
          <p:nvSpPr>
            <p:cNvPr id="70" name="Right Arrow 69"/>
            <p:cNvSpPr/>
            <p:nvPr/>
          </p:nvSpPr>
          <p:spPr>
            <a:xfrm>
              <a:off x="241075" y="2150093"/>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55258" y="1968667"/>
              <a:ext cx="199221" cy="531248"/>
            </a:xfrm>
            <a:prstGeom prst="rect">
              <a:avLst/>
            </a:prstGeom>
            <a:ln>
              <a:noFill/>
            </a:ln>
          </p:spPr>
        </p:pic>
      </p:grpSp>
      <p:sp>
        <p:nvSpPr>
          <p:cNvPr id="2" name="TextBox 1"/>
          <p:cNvSpPr txBox="1"/>
          <p:nvPr/>
        </p:nvSpPr>
        <p:spPr>
          <a:xfrm>
            <a:off x="1908753" y="898057"/>
            <a:ext cx="5497018" cy="523220"/>
          </a:xfrm>
          <a:prstGeom prst="rect">
            <a:avLst/>
          </a:prstGeom>
          <a:noFill/>
        </p:spPr>
        <p:txBody>
          <a:bodyPr wrap="none" rtlCol="0">
            <a:spAutoFit/>
          </a:bodyPr>
          <a:lstStyle/>
          <a:p>
            <a:r>
              <a:rPr lang="en-US" b="0" dirty="0" smtClean="0">
                <a:solidFill>
                  <a:srgbClr val="800080"/>
                </a:solidFill>
              </a:rPr>
              <a:t>“Job” occupies ONE server only</a:t>
            </a:r>
            <a:endParaRPr lang="en-US" b="0" dirty="0">
              <a:solidFill>
                <a:srgbClr val="800080"/>
              </a:solidFill>
            </a:endParaRPr>
          </a:p>
        </p:txBody>
      </p:sp>
      <p:grpSp>
        <p:nvGrpSpPr>
          <p:cNvPr id="229" name="Group 228"/>
          <p:cNvGrpSpPr/>
          <p:nvPr/>
        </p:nvGrpSpPr>
        <p:grpSpPr>
          <a:xfrm>
            <a:off x="3313994" y="1901222"/>
            <a:ext cx="2480207" cy="2577108"/>
            <a:chOff x="3313994" y="1901222"/>
            <a:chExt cx="2480207" cy="2577108"/>
          </a:xfrm>
        </p:grpSpPr>
        <p:grpSp>
          <p:nvGrpSpPr>
            <p:cNvPr id="6" name="Group 5"/>
            <p:cNvGrpSpPr/>
            <p:nvPr/>
          </p:nvGrpSpPr>
          <p:grpSpPr>
            <a:xfrm>
              <a:off x="5321336" y="2708384"/>
              <a:ext cx="472865" cy="301852"/>
              <a:chOff x="6191297" y="2227628"/>
              <a:chExt cx="1197302" cy="758584"/>
            </a:xfrm>
          </p:grpSpPr>
          <p:sp>
            <p:nvSpPr>
              <p:cNvPr id="38" name="Oval 37"/>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5321336" y="3184050"/>
              <a:ext cx="472865" cy="301852"/>
              <a:chOff x="6191297" y="2227628"/>
              <a:chExt cx="1197302" cy="758584"/>
            </a:xfrm>
          </p:grpSpPr>
          <p:sp>
            <p:nvSpPr>
              <p:cNvPr id="50" name="Oval 4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5321336" y="3659593"/>
              <a:ext cx="472865" cy="301852"/>
              <a:chOff x="6191297" y="2227628"/>
              <a:chExt cx="1197302" cy="758584"/>
            </a:xfrm>
          </p:grpSpPr>
          <p:sp>
            <p:nvSpPr>
              <p:cNvPr id="53" name="Oval 52"/>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21336" y="2255607"/>
              <a:ext cx="472865" cy="301852"/>
              <a:chOff x="6191297" y="2227628"/>
              <a:chExt cx="1197302" cy="758584"/>
            </a:xfrm>
          </p:grpSpPr>
          <p:sp>
            <p:nvSpPr>
              <p:cNvPr id="59" name="Oval 5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321336" y="4176478"/>
              <a:ext cx="472865" cy="301852"/>
              <a:chOff x="6191297" y="2227628"/>
              <a:chExt cx="1197302" cy="758584"/>
            </a:xfrm>
          </p:grpSpPr>
          <p:sp>
            <p:nvSpPr>
              <p:cNvPr id="62" name="Oval 6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66" name="Straight Connector 65"/>
            <p:cNvCxnSpPr/>
            <p:nvPr/>
          </p:nvCxnSpPr>
          <p:spPr>
            <a:xfrm>
              <a:off x="3620660" y="3065457"/>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895027"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535979"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620660" y="3585598"/>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166817"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72370" y="3065457"/>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81" name="Picture 80"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64" y="2712419"/>
              <a:ext cx="177445" cy="825488"/>
            </a:xfrm>
            <a:prstGeom prst="rect">
              <a:avLst/>
            </a:prstGeom>
            <a:ln>
              <a:noFill/>
            </a:ln>
          </p:spPr>
        </p:pic>
        <p:pic>
          <p:nvPicPr>
            <p:cNvPr id="83" name="Picture 82"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43497" y="3082188"/>
              <a:ext cx="155338" cy="463790"/>
            </a:xfrm>
            <a:prstGeom prst="rect">
              <a:avLst/>
            </a:prstGeom>
            <a:ln>
              <a:noFill/>
            </a:ln>
          </p:spPr>
        </p:pic>
        <p:sp>
          <p:nvSpPr>
            <p:cNvPr id="84" name="Right Arrow 83"/>
            <p:cNvSpPr/>
            <p:nvPr/>
          </p:nvSpPr>
          <p:spPr>
            <a:xfrm>
              <a:off x="3313994" y="3221570"/>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2" name="Picture 211"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1538" y="1901222"/>
              <a:ext cx="136046" cy="632896"/>
            </a:xfrm>
            <a:prstGeom prst="rect">
              <a:avLst/>
            </a:prstGeom>
            <a:ln>
              <a:noFill/>
            </a:ln>
          </p:spPr>
        </p:pic>
        <p:pic>
          <p:nvPicPr>
            <p:cNvPr id="213" name="Picture 212"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6760" y="4154409"/>
              <a:ext cx="102345" cy="305569"/>
            </a:xfrm>
            <a:prstGeom prst="rect">
              <a:avLst/>
            </a:prstGeom>
            <a:ln>
              <a:noFill/>
            </a:ln>
          </p:spPr>
        </p:pic>
        <p:cxnSp>
          <p:nvCxnSpPr>
            <p:cNvPr id="13" name="Straight Connector 12"/>
            <p:cNvCxnSpPr>
              <a:endCxn id="59" idx="2"/>
            </p:cNvCxnSpPr>
            <p:nvPr/>
          </p:nvCxnSpPr>
          <p:spPr bwMode="auto">
            <a:xfrm flipV="1">
              <a:off x="4916797" y="2406533"/>
              <a:ext cx="404539" cy="897944"/>
            </a:xfrm>
            <a:prstGeom prst="line">
              <a:avLst/>
            </a:prstGeom>
            <a:noFill/>
            <a:ln w="19050" cap="flat" cmpd="sng" algn="ctr">
              <a:solidFill>
                <a:schemeClr val="tx1"/>
              </a:solidFill>
              <a:prstDash val="solid"/>
              <a:round/>
              <a:headEnd type="none" w="med" len="med"/>
              <a:tailEnd type="none" w="med" len="med"/>
            </a:ln>
            <a:effectLst/>
          </p:spPr>
        </p:cxnSp>
        <p:cxnSp>
          <p:nvCxnSpPr>
            <p:cNvPr id="86" name="Straight Connector 85"/>
            <p:cNvCxnSpPr>
              <a:endCxn id="62" idx="2"/>
            </p:cNvCxnSpPr>
            <p:nvPr/>
          </p:nvCxnSpPr>
          <p:spPr bwMode="auto">
            <a:xfrm>
              <a:off x="4911752" y="3304477"/>
              <a:ext cx="409584" cy="1022927"/>
            </a:xfrm>
            <a:prstGeom prst="line">
              <a:avLst/>
            </a:prstGeom>
            <a:noFill/>
            <a:ln w="19050" cap="flat" cmpd="sng" algn="ctr">
              <a:solidFill>
                <a:schemeClr val="tx1"/>
              </a:solidFill>
              <a:prstDash val="solid"/>
              <a:round/>
              <a:headEnd type="none" w="med" len="med"/>
              <a:tailEnd type="none" w="med" len="med"/>
            </a:ln>
            <a:effectLst/>
          </p:spPr>
        </p:cxnSp>
        <p:cxnSp>
          <p:nvCxnSpPr>
            <p:cNvPr id="87" name="Straight Connector 86"/>
            <p:cNvCxnSpPr>
              <a:endCxn id="53" idx="2"/>
            </p:cNvCxnSpPr>
            <p:nvPr/>
          </p:nvCxnSpPr>
          <p:spPr bwMode="auto">
            <a:xfrm>
              <a:off x="4911752" y="3314083"/>
              <a:ext cx="409584" cy="496436"/>
            </a:xfrm>
            <a:prstGeom prst="line">
              <a:avLst/>
            </a:prstGeom>
            <a:noFill/>
            <a:ln w="19050" cap="flat" cmpd="sng" algn="ctr">
              <a:solidFill>
                <a:schemeClr val="tx1"/>
              </a:solidFill>
              <a:prstDash val="solid"/>
              <a:round/>
              <a:headEnd type="none" w="med" len="med"/>
              <a:tailEnd type="none" w="med" len="med"/>
            </a:ln>
            <a:effectLst/>
          </p:spPr>
        </p:cxnSp>
        <p:cxnSp>
          <p:nvCxnSpPr>
            <p:cNvPr id="88" name="Straight Connector 87"/>
            <p:cNvCxnSpPr>
              <a:endCxn id="50" idx="2"/>
            </p:cNvCxnSpPr>
            <p:nvPr/>
          </p:nvCxnSpPr>
          <p:spPr bwMode="auto">
            <a:xfrm>
              <a:off x="4896615" y="3325767"/>
              <a:ext cx="424721" cy="9209"/>
            </a:xfrm>
            <a:prstGeom prst="line">
              <a:avLst/>
            </a:prstGeom>
            <a:noFill/>
            <a:ln w="19050" cap="flat" cmpd="sng" algn="ctr">
              <a:solidFill>
                <a:schemeClr val="tx1"/>
              </a:solidFill>
              <a:prstDash val="solid"/>
              <a:round/>
              <a:headEnd type="none" w="med" len="med"/>
              <a:tailEnd type="none" w="med" len="med"/>
            </a:ln>
            <a:effectLst/>
          </p:spPr>
        </p:cxnSp>
        <p:cxnSp>
          <p:nvCxnSpPr>
            <p:cNvPr id="89" name="Straight Connector 88"/>
            <p:cNvCxnSpPr>
              <a:endCxn id="38" idx="2"/>
            </p:cNvCxnSpPr>
            <p:nvPr/>
          </p:nvCxnSpPr>
          <p:spPr bwMode="auto">
            <a:xfrm flipV="1">
              <a:off x="4912137" y="2859310"/>
              <a:ext cx="409199" cy="459577"/>
            </a:xfrm>
            <a:prstGeom prst="line">
              <a:avLst/>
            </a:prstGeom>
            <a:noFill/>
            <a:ln w="19050" cap="flat" cmpd="sng" algn="ctr">
              <a:solidFill>
                <a:schemeClr val="tx1"/>
              </a:solidFill>
              <a:prstDash val="solid"/>
              <a:round/>
              <a:headEnd type="none" w="med" len="med"/>
              <a:tailEnd type="none" w="med" len="med"/>
            </a:ln>
            <a:effectLst/>
          </p:spPr>
        </p:cxnSp>
        <p:pic>
          <p:nvPicPr>
            <p:cNvPr id="214" name="Picture 2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40098" y="2664873"/>
              <a:ext cx="107486" cy="286625"/>
            </a:xfrm>
            <a:prstGeom prst="rect">
              <a:avLst/>
            </a:prstGeom>
            <a:ln>
              <a:noFill/>
            </a:ln>
          </p:spPr>
        </p:pic>
        <p:pic>
          <p:nvPicPr>
            <p:cNvPr id="221" name="Picture 2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3552" y="2867829"/>
              <a:ext cx="261765" cy="654413"/>
            </a:xfrm>
            <a:prstGeom prst="rect">
              <a:avLst/>
            </a:prstGeom>
          </p:spPr>
        </p:pic>
        <p:pic>
          <p:nvPicPr>
            <p:cNvPr id="222" name="Picture 2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43826" y="3544060"/>
              <a:ext cx="309426" cy="390689"/>
            </a:xfrm>
            <a:prstGeom prst="rect">
              <a:avLst/>
            </a:prstGeom>
          </p:spPr>
        </p:pic>
        <p:pic>
          <p:nvPicPr>
            <p:cNvPr id="224" name="Picture 2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00927" y="3042722"/>
              <a:ext cx="198402" cy="396804"/>
            </a:xfrm>
            <a:prstGeom prst="rect">
              <a:avLst/>
            </a:prstGeom>
          </p:spPr>
        </p:pic>
      </p:grpSp>
      <p:grpSp>
        <p:nvGrpSpPr>
          <p:cNvPr id="228" name="Group 227"/>
          <p:cNvGrpSpPr/>
          <p:nvPr/>
        </p:nvGrpSpPr>
        <p:grpSpPr>
          <a:xfrm>
            <a:off x="6019212" y="4347519"/>
            <a:ext cx="2874319" cy="1884150"/>
            <a:chOff x="6019212" y="4347519"/>
            <a:chExt cx="2874319" cy="1884150"/>
          </a:xfrm>
        </p:grpSpPr>
        <p:pic>
          <p:nvPicPr>
            <p:cNvPr id="97" name="Picture 96" descr="&lt;strong&gt;Clipart&lt;/strong&gt; - Stick &lt;strong&gt;Man&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16579" y="4347519"/>
              <a:ext cx="122512" cy="428045"/>
            </a:xfrm>
            <a:prstGeom prst="rect">
              <a:avLst/>
            </a:prstGeom>
            <a:ln>
              <a:noFill/>
            </a:ln>
          </p:spPr>
        </p:pic>
        <p:cxnSp>
          <p:nvCxnSpPr>
            <p:cNvPr id="107" name="Straight Connector 106"/>
            <p:cNvCxnSpPr/>
            <p:nvPr/>
          </p:nvCxnSpPr>
          <p:spPr>
            <a:xfrm>
              <a:off x="7349308" y="5201873"/>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229166"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981270"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7349308" y="5471585"/>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7726389"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454052" y="5201873"/>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4" name="Picture 113" descr="무료 벡터 그래픽: 여자, 여성, 픽토그램, 욕실, 화장실, 공개, 레드 - Pixabay의 무료 이미지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0249" y="5095451"/>
              <a:ext cx="125678" cy="377961"/>
            </a:xfrm>
            <a:prstGeom prst="rect">
              <a:avLst/>
            </a:prstGeom>
            <a:ln>
              <a:noFill/>
            </a:ln>
          </p:spPr>
        </p:pic>
        <p:pic>
          <p:nvPicPr>
            <p:cNvPr id="115" name="Picture 114"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21756" y="5216483"/>
              <a:ext cx="107249" cy="240491"/>
            </a:xfrm>
            <a:prstGeom prst="rect">
              <a:avLst/>
            </a:prstGeom>
            <a:ln>
              <a:noFill/>
            </a:ln>
          </p:spPr>
        </p:pic>
        <p:grpSp>
          <p:nvGrpSpPr>
            <p:cNvPr id="116" name="Group 115"/>
            <p:cNvGrpSpPr/>
            <p:nvPr/>
          </p:nvGrpSpPr>
          <p:grpSpPr>
            <a:xfrm>
              <a:off x="8245028" y="5180002"/>
              <a:ext cx="623075" cy="313453"/>
              <a:chOff x="6191297" y="2227628"/>
              <a:chExt cx="1469311" cy="758584"/>
            </a:xfrm>
          </p:grpSpPr>
          <p:sp>
            <p:nvSpPr>
              <p:cNvPr id="117" name="Oval 116"/>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Arrow Connector 117"/>
              <p:cNvCxnSpPr/>
              <p:nvPr/>
            </p:nvCxnSpPr>
            <p:spPr>
              <a:xfrm flipV="1">
                <a:off x="6993274" y="2585970"/>
                <a:ext cx="667334" cy="20950"/>
              </a:xfrm>
              <a:prstGeom prst="straightConnector1">
                <a:avLst/>
              </a:prstGeom>
              <a:ln w="19050">
                <a:solidFill>
                  <a:schemeClr val="tx1">
                    <a:lumMod val="95000"/>
                    <a:lumOff val="5000"/>
                  </a:schemeClr>
                </a:solidFill>
                <a:tailEnd type="triangle" w="med" len="med"/>
              </a:ln>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14014" y="4463658"/>
              <a:ext cx="143404" cy="314013"/>
            </a:xfrm>
            <a:prstGeom prst="rect">
              <a:avLst/>
            </a:prstGeom>
            <a:ln>
              <a:noFill/>
            </a:ln>
          </p:spPr>
        </p:pic>
        <p:cxnSp>
          <p:nvCxnSpPr>
            <p:cNvPr id="91" name="Straight Connector 90"/>
            <p:cNvCxnSpPr/>
            <p:nvPr/>
          </p:nvCxnSpPr>
          <p:spPr>
            <a:xfrm>
              <a:off x="7317924" y="4507959"/>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8197782"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949886"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317924" y="4777671"/>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7695005"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7422668" y="4507959"/>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9" name="Picture 98" descr="Free vector graphic: Man, Toilet, Male, &lt;strong&gt;Bathroom&lt;/strong&gt; - Fre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0372" y="4522569"/>
              <a:ext cx="107249" cy="240491"/>
            </a:xfrm>
            <a:prstGeom prst="rect">
              <a:avLst/>
            </a:prstGeom>
            <a:ln>
              <a:noFill/>
            </a:ln>
          </p:spPr>
        </p:pic>
        <p:grpSp>
          <p:nvGrpSpPr>
            <p:cNvPr id="101" name="Group 100"/>
            <p:cNvGrpSpPr/>
            <p:nvPr/>
          </p:nvGrpSpPr>
          <p:grpSpPr>
            <a:xfrm>
              <a:off x="8213644" y="4486088"/>
              <a:ext cx="623075" cy="313453"/>
              <a:chOff x="6191297" y="2227628"/>
              <a:chExt cx="1469311" cy="758584"/>
            </a:xfrm>
          </p:grpSpPr>
          <p:sp>
            <p:nvSpPr>
              <p:cNvPr id="102" name="Oval 10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Arrow Connector 102"/>
              <p:cNvCxnSpPr/>
              <p:nvPr/>
            </p:nvCxnSpPr>
            <p:spPr>
              <a:xfrm flipV="1">
                <a:off x="6993274" y="2585970"/>
                <a:ext cx="667334" cy="20950"/>
              </a:xfrm>
              <a:prstGeom prst="straightConnector1">
                <a:avLst/>
              </a:prstGeom>
              <a:ln w="19050">
                <a:solidFill>
                  <a:schemeClr val="tx1">
                    <a:lumMod val="95000"/>
                    <a:lumOff val="5000"/>
                  </a:schemeClr>
                </a:solidFill>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20" name="Straight Connector 119"/>
            <p:cNvCxnSpPr/>
            <p:nvPr/>
          </p:nvCxnSpPr>
          <p:spPr>
            <a:xfrm>
              <a:off x="7374736" y="5940087"/>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254594"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8006698"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7374736" y="6209799"/>
              <a:ext cx="8798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7751817"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479480" y="5940087"/>
              <a:ext cx="0" cy="269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27" name="Picture 126" descr="무료 벡터 그래픽: 여자, 여성, 픽토그램, 욕실, 화장실, 공개, 레드 - Pixabay의 무료 이미지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4522" y="5813558"/>
              <a:ext cx="125678" cy="377961"/>
            </a:xfrm>
            <a:prstGeom prst="rect">
              <a:avLst/>
            </a:prstGeom>
            <a:ln>
              <a:noFill/>
            </a:ln>
          </p:spPr>
        </p:pic>
        <p:grpSp>
          <p:nvGrpSpPr>
            <p:cNvPr id="129" name="Group 128"/>
            <p:cNvGrpSpPr/>
            <p:nvPr/>
          </p:nvGrpSpPr>
          <p:grpSpPr>
            <a:xfrm>
              <a:off x="8270456" y="5918216"/>
              <a:ext cx="623075" cy="313453"/>
              <a:chOff x="6191297" y="2227628"/>
              <a:chExt cx="1469311" cy="758584"/>
            </a:xfrm>
          </p:grpSpPr>
          <p:sp>
            <p:nvSpPr>
              <p:cNvPr id="130" name="Oval 12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Arrow Connector 130"/>
              <p:cNvCxnSpPr/>
              <p:nvPr/>
            </p:nvCxnSpPr>
            <p:spPr>
              <a:xfrm flipV="1">
                <a:off x="6993274" y="2585970"/>
                <a:ext cx="667334" cy="20950"/>
              </a:xfrm>
              <a:prstGeom prst="straightConnector1">
                <a:avLst/>
              </a:prstGeom>
              <a:ln w="19050">
                <a:solidFill>
                  <a:schemeClr val="tx1">
                    <a:lumMod val="95000"/>
                    <a:lumOff val="5000"/>
                  </a:schemeClr>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154" name="Right Arrow 153"/>
            <p:cNvSpPr/>
            <p:nvPr/>
          </p:nvSpPr>
          <p:spPr>
            <a:xfrm>
              <a:off x="6019212" y="5222544"/>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bwMode="auto">
            <a:xfrm>
              <a:off x="6325879" y="5043459"/>
              <a:ext cx="604404" cy="634539"/>
            </a:xfrm>
            <a:prstGeom prst="rect">
              <a:avLst/>
            </a:pr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66" name="TextBox 165"/>
            <p:cNvSpPr txBox="1"/>
            <p:nvPr/>
          </p:nvSpPr>
          <p:spPr>
            <a:xfrm>
              <a:off x="6282100" y="5163848"/>
              <a:ext cx="804320" cy="369332"/>
            </a:xfrm>
            <a:prstGeom prst="rect">
              <a:avLst/>
            </a:prstGeom>
            <a:noFill/>
          </p:spPr>
          <p:txBody>
            <a:bodyPr wrap="square" rtlCol="0">
              <a:spAutoFit/>
            </a:bodyPr>
            <a:lstStyle/>
            <a:p>
              <a:r>
                <a:rPr lang="en-US" sz="1800" b="0" dirty="0" smtClean="0">
                  <a:solidFill>
                    <a:srgbClr val="800080"/>
                  </a:solidFill>
                </a:rPr>
                <a:t>JSQ</a:t>
              </a:r>
              <a:endParaRPr lang="en-US" sz="1800" b="0" dirty="0">
                <a:solidFill>
                  <a:srgbClr val="800080"/>
                </a:solidFill>
              </a:endParaRPr>
            </a:p>
          </p:txBody>
        </p:sp>
        <p:cxnSp>
          <p:nvCxnSpPr>
            <p:cNvPr id="169" name="Straight Arrow Connector 168"/>
            <p:cNvCxnSpPr/>
            <p:nvPr/>
          </p:nvCxnSpPr>
          <p:spPr bwMode="auto">
            <a:xfrm flipV="1">
              <a:off x="6930284" y="4691012"/>
              <a:ext cx="372685" cy="543660"/>
            </a:xfrm>
            <a:prstGeom prst="straightConnector1">
              <a:avLst/>
            </a:prstGeom>
            <a:noFill/>
            <a:ln w="28575" cap="flat" cmpd="sng" algn="ctr">
              <a:solidFill>
                <a:schemeClr val="tx1"/>
              </a:solidFill>
              <a:prstDash val="solid"/>
              <a:round/>
              <a:headEnd type="none" w="med" len="med"/>
              <a:tailEnd type="triangle"/>
            </a:ln>
            <a:effectLst/>
          </p:spPr>
        </p:cxnSp>
        <p:cxnSp>
          <p:nvCxnSpPr>
            <p:cNvPr id="173" name="Straight Arrow Connector 172"/>
            <p:cNvCxnSpPr/>
            <p:nvPr/>
          </p:nvCxnSpPr>
          <p:spPr bwMode="auto">
            <a:xfrm>
              <a:off x="6933998" y="5491871"/>
              <a:ext cx="440737" cy="581101"/>
            </a:xfrm>
            <a:prstGeom prst="straightConnector1">
              <a:avLst/>
            </a:prstGeom>
            <a:noFill/>
            <a:ln w="28575" cap="flat" cmpd="sng" algn="ctr">
              <a:solidFill>
                <a:schemeClr val="tx1"/>
              </a:solidFill>
              <a:prstDash val="solid"/>
              <a:round/>
              <a:headEnd type="none" w="med" len="med"/>
              <a:tailEnd type="triangle"/>
            </a:ln>
            <a:effectLst/>
          </p:spPr>
        </p:cxnSp>
        <p:cxnSp>
          <p:nvCxnSpPr>
            <p:cNvPr id="176" name="Straight Arrow Connector 175"/>
            <p:cNvCxnSpPr/>
            <p:nvPr/>
          </p:nvCxnSpPr>
          <p:spPr bwMode="auto">
            <a:xfrm>
              <a:off x="6930284" y="5346260"/>
              <a:ext cx="475487" cy="0"/>
            </a:xfrm>
            <a:prstGeom prst="straightConnector1">
              <a:avLst/>
            </a:prstGeom>
            <a:noFill/>
            <a:ln w="28575" cap="flat" cmpd="sng" algn="ctr">
              <a:solidFill>
                <a:schemeClr val="tx1"/>
              </a:solidFill>
              <a:prstDash val="solid"/>
              <a:round/>
              <a:headEnd type="none" w="med" len="med"/>
              <a:tailEnd type="triangle"/>
            </a:ln>
            <a:effectLst/>
          </p:spPr>
        </p:cxnSp>
        <p:pic>
          <p:nvPicPr>
            <p:cNvPr id="215" name="Picture 2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43699" y="5069345"/>
              <a:ext cx="145804" cy="388805"/>
            </a:xfrm>
            <a:prstGeom prst="rect">
              <a:avLst/>
            </a:prstGeom>
            <a:noFill/>
            <a:ln>
              <a:noFill/>
            </a:ln>
          </p:spPr>
        </p:pic>
        <p:pic>
          <p:nvPicPr>
            <p:cNvPr id="223" name="Picture 2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15344" y="4438337"/>
              <a:ext cx="152620" cy="324723"/>
            </a:xfrm>
            <a:prstGeom prst="rect">
              <a:avLst/>
            </a:prstGeom>
          </p:spPr>
        </p:pic>
        <p:pic>
          <p:nvPicPr>
            <p:cNvPr id="225" name="Picture 2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370969" y="5717460"/>
              <a:ext cx="193989" cy="484973"/>
            </a:xfrm>
            <a:prstGeom prst="rect">
              <a:avLst/>
            </a:prstGeom>
          </p:spPr>
        </p:pic>
      </p:grpSp>
      <p:sp>
        <p:nvSpPr>
          <p:cNvPr id="3" name="TextBox 2"/>
          <p:cNvSpPr txBox="1"/>
          <p:nvPr/>
        </p:nvSpPr>
        <p:spPr>
          <a:xfrm flipH="1">
            <a:off x="422304" y="4183180"/>
            <a:ext cx="2520523" cy="1323439"/>
          </a:xfrm>
          <a:prstGeom prst="rect">
            <a:avLst/>
          </a:prstGeom>
          <a:solidFill>
            <a:srgbClr val="FFCCFF"/>
          </a:solidFill>
          <a:ln>
            <a:solidFill>
              <a:schemeClr val="tx1"/>
            </a:solidFill>
          </a:ln>
        </p:spPr>
        <p:txBody>
          <a:bodyPr wrap="square" rtlCol="0">
            <a:spAutoFit/>
          </a:bodyPr>
          <a:lstStyle/>
          <a:p>
            <a:r>
              <a:rPr lang="en-US" sz="2000" b="0" dirty="0" smtClean="0"/>
              <a:t>Better Scheduling</a:t>
            </a:r>
          </a:p>
          <a:p>
            <a:r>
              <a:rPr lang="en-US" sz="2000" b="0" dirty="0" smtClean="0"/>
              <a:t>to combat job size variability</a:t>
            </a:r>
          </a:p>
          <a:p>
            <a:r>
              <a:rPr lang="en-US" sz="1800" b="0" dirty="0" smtClean="0"/>
              <a:t>(shortest job first)</a:t>
            </a:r>
          </a:p>
        </p:txBody>
      </p:sp>
      <p:sp>
        <p:nvSpPr>
          <p:cNvPr id="104" name="TextBox 103"/>
          <p:cNvSpPr txBox="1"/>
          <p:nvPr/>
        </p:nvSpPr>
        <p:spPr>
          <a:xfrm flipH="1">
            <a:off x="6435734" y="2181526"/>
            <a:ext cx="2510842" cy="1631216"/>
          </a:xfrm>
          <a:prstGeom prst="rect">
            <a:avLst/>
          </a:prstGeom>
          <a:solidFill>
            <a:srgbClr val="FFCCFF"/>
          </a:solidFill>
          <a:ln>
            <a:solidFill>
              <a:schemeClr val="tx1"/>
            </a:solidFill>
          </a:ln>
        </p:spPr>
        <p:txBody>
          <a:bodyPr wrap="square" rtlCol="0">
            <a:spAutoFit/>
          </a:bodyPr>
          <a:lstStyle/>
          <a:p>
            <a:r>
              <a:rPr lang="en-US" sz="2000" b="0" dirty="0" smtClean="0"/>
              <a:t>Better Dispatching</a:t>
            </a:r>
          </a:p>
          <a:p>
            <a:r>
              <a:rPr lang="en-US" sz="2000" b="0" dirty="0" smtClean="0"/>
              <a:t>to combat job size variability</a:t>
            </a:r>
          </a:p>
          <a:p>
            <a:r>
              <a:rPr lang="en-US" sz="1800" b="0" dirty="0" smtClean="0"/>
              <a:t>(separate shorts from longs)</a:t>
            </a:r>
          </a:p>
        </p:txBody>
      </p:sp>
      <p:sp>
        <p:nvSpPr>
          <p:cNvPr id="119"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5</a:t>
            </a:fld>
            <a:endParaRPr lang="en-US" dirty="0"/>
          </a:p>
        </p:txBody>
      </p:sp>
    </p:spTree>
    <p:extLst>
      <p:ext uri="{BB962C8B-B14F-4D97-AF65-F5344CB8AC3E}">
        <p14:creationId xmlns:p14="http://schemas.microsoft.com/office/powerpoint/2010/main" val="45784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0" y="-6761"/>
            <a:ext cx="9129966" cy="1508105"/>
          </a:xfrm>
          <a:prstGeom prst="rect">
            <a:avLst/>
          </a:prstGeom>
          <a:noFill/>
        </p:spPr>
        <p:txBody>
          <a:bodyPr wrap="square" rtlCol="0">
            <a:spAutoFit/>
          </a:bodyPr>
          <a:lstStyle/>
          <a:p>
            <a:r>
              <a:rPr lang="en-US" sz="4000" b="0" dirty="0" smtClean="0">
                <a:solidFill>
                  <a:srgbClr val="800080"/>
                </a:solidFill>
              </a:rPr>
              <a:t>But that’s all in the past …</a:t>
            </a:r>
            <a:r>
              <a:rPr lang="en-US" sz="4000" b="0" dirty="0">
                <a:solidFill>
                  <a:srgbClr val="800080"/>
                </a:solidFill>
              </a:rPr>
              <a:t> </a:t>
            </a:r>
          </a:p>
          <a:p>
            <a:endParaRPr lang="en-US" sz="1200" b="0" dirty="0" smtClean="0">
              <a:solidFill>
                <a:srgbClr val="800080"/>
              </a:solidFill>
            </a:endParaRPr>
          </a:p>
          <a:p>
            <a:r>
              <a:rPr lang="en-US" sz="4000" b="0" dirty="0">
                <a:solidFill>
                  <a:srgbClr val="800080"/>
                </a:solidFill>
              </a:rPr>
              <a:t> </a:t>
            </a:r>
            <a:r>
              <a:rPr lang="en-US" sz="4000" b="0" dirty="0" smtClean="0">
                <a:solidFill>
                  <a:srgbClr val="800080"/>
                </a:solidFill>
              </a:rPr>
              <a:t>       Today’s world is PARALLEL</a:t>
            </a:r>
          </a:p>
        </p:txBody>
      </p:sp>
      <p:grpSp>
        <p:nvGrpSpPr>
          <p:cNvPr id="5" name="Group 4"/>
          <p:cNvGrpSpPr/>
          <p:nvPr/>
        </p:nvGrpSpPr>
        <p:grpSpPr>
          <a:xfrm>
            <a:off x="6615383" y="2409365"/>
            <a:ext cx="2528617" cy="1832553"/>
            <a:chOff x="-124692" y="1602271"/>
            <a:chExt cx="3449603" cy="2109023"/>
          </a:xfrm>
        </p:grpSpPr>
        <p:pic>
          <p:nvPicPr>
            <p:cNvPr id="4" name="Picture 3" descr="2009 February « Hong Kong Tech Phooe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692" y="1602271"/>
              <a:ext cx="3449603" cy="1759529"/>
            </a:xfrm>
            <a:prstGeom prst="rect">
              <a:avLst/>
            </a:prstGeom>
          </p:spPr>
        </p:pic>
        <p:sp>
          <p:nvSpPr>
            <p:cNvPr id="34" name="TextBox 33"/>
            <p:cNvSpPr txBox="1"/>
            <p:nvPr/>
          </p:nvSpPr>
          <p:spPr>
            <a:xfrm>
              <a:off x="646892" y="3188074"/>
              <a:ext cx="1906434" cy="523220"/>
            </a:xfrm>
            <a:prstGeom prst="rect">
              <a:avLst/>
            </a:prstGeom>
            <a:noFill/>
          </p:spPr>
          <p:txBody>
            <a:bodyPr wrap="square" rtlCol="0">
              <a:spAutoFit/>
            </a:bodyPr>
            <a:lstStyle/>
            <a:p>
              <a:r>
                <a:rPr lang="en-US" b="0" dirty="0">
                  <a:latin typeface="Calibri" panose="020F0502020204030204" pitchFamily="34" charset="0"/>
                  <a:cs typeface="Calibri" panose="020F0502020204030204" pitchFamily="34" charset="0"/>
                </a:rPr>
                <a:t> </a:t>
              </a:r>
              <a:r>
                <a:rPr lang="en-US" b="0" dirty="0" smtClean="0">
                  <a:latin typeface="Calibri" panose="020F0502020204030204" pitchFamily="34" charset="0"/>
                  <a:cs typeface="Calibri" panose="020F0502020204030204" pitchFamily="34" charset="0"/>
                </a:rPr>
                <a:t>  </a:t>
              </a:r>
              <a:r>
                <a:rPr lang="en-US" sz="2400" b="0" dirty="0" smtClean="0">
                  <a:latin typeface="Calibri" panose="020F0502020204030204" pitchFamily="34" charset="0"/>
                  <a:cs typeface="Calibri" panose="020F0502020204030204" pitchFamily="34" charset="0"/>
                </a:rPr>
                <a:t>2 cores</a:t>
              </a:r>
              <a:endParaRPr lang="en-US" sz="2400" b="0" dirty="0">
                <a:latin typeface="Calibri" panose="020F0502020204030204" pitchFamily="34" charset="0"/>
                <a:cs typeface="Calibri" panose="020F0502020204030204" pitchFamily="34" charset="0"/>
              </a:endParaRPr>
            </a:p>
          </p:txBody>
        </p:sp>
      </p:grpSp>
      <p:grpSp>
        <p:nvGrpSpPr>
          <p:cNvPr id="2" name="Group 1"/>
          <p:cNvGrpSpPr/>
          <p:nvPr/>
        </p:nvGrpSpPr>
        <p:grpSpPr>
          <a:xfrm>
            <a:off x="5214019" y="2696060"/>
            <a:ext cx="1740902" cy="1545858"/>
            <a:chOff x="1610209" y="1544978"/>
            <a:chExt cx="2157800" cy="2151880"/>
          </a:xfrm>
        </p:grpSpPr>
        <p:pic>
          <p:nvPicPr>
            <p:cNvPr id="6" name="Picture 5" descr="Portátil Acer AS5733Z-P624G64Mnkk (399 €) | Análisis de Ofertama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0209" y="1544978"/>
              <a:ext cx="2157800" cy="1552476"/>
            </a:xfrm>
            <a:prstGeom prst="rect">
              <a:avLst/>
            </a:prstGeom>
          </p:spPr>
        </p:pic>
        <p:sp>
          <p:nvSpPr>
            <p:cNvPr id="36" name="TextBox 35"/>
            <p:cNvSpPr txBox="1"/>
            <p:nvPr/>
          </p:nvSpPr>
          <p:spPr>
            <a:xfrm>
              <a:off x="1610209" y="3098374"/>
              <a:ext cx="1906435" cy="598484"/>
            </a:xfrm>
            <a:prstGeom prst="rect">
              <a:avLst/>
            </a:prstGeom>
            <a:noFill/>
          </p:spPr>
          <p:txBody>
            <a:bodyPr wrap="square" rtlCol="0">
              <a:spAutoFit/>
            </a:bodyPr>
            <a:lstStyle/>
            <a:p>
              <a:r>
                <a:rPr lang="en-US" sz="2400" b="0" dirty="0">
                  <a:solidFill>
                    <a:srgbClr val="FFFF00"/>
                  </a:solidFill>
                  <a:latin typeface="Calibri" panose="020F0502020204030204" pitchFamily="34" charset="0"/>
                  <a:cs typeface="Calibri" panose="020F0502020204030204" pitchFamily="34" charset="0"/>
                </a:rPr>
                <a:t> </a:t>
              </a:r>
              <a:r>
                <a:rPr lang="en-US" sz="2400" b="0" dirty="0" smtClean="0">
                  <a:solidFill>
                    <a:srgbClr val="FFFF00"/>
                  </a:solidFill>
                  <a:latin typeface="Calibri" panose="020F0502020204030204" pitchFamily="34" charset="0"/>
                  <a:cs typeface="Calibri" panose="020F0502020204030204" pitchFamily="34" charset="0"/>
                </a:rPr>
                <a:t>   </a:t>
              </a:r>
              <a:r>
                <a:rPr lang="en-US" sz="2400" b="0" dirty="0" smtClean="0">
                  <a:latin typeface="Calibri" panose="020F0502020204030204" pitchFamily="34" charset="0"/>
                  <a:cs typeface="Calibri" panose="020F0502020204030204" pitchFamily="34" charset="0"/>
                </a:rPr>
                <a:t>4  cores</a:t>
              </a:r>
              <a:endParaRPr lang="en-US" sz="2400" b="0" dirty="0">
                <a:latin typeface="Calibri" panose="020F0502020204030204" pitchFamily="34" charset="0"/>
                <a:cs typeface="Calibri" panose="020F0502020204030204" pitchFamily="34" charset="0"/>
              </a:endParaRPr>
            </a:p>
          </p:txBody>
        </p:sp>
      </p:grpSp>
      <p:grpSp>
        <p:nvGrpSpPr>
          <p:cNvPr id="3" name="Group 2"/>
          <p:cNvGrpSpPr/>
          <p:nvPr/>
        </p:nvGrpSpPr>
        <p:grpSpPr>
          <a:xfrm>
            <a:off x="3415160" y="2329667"/>
            <a:ext cx="1618525" cy="1912251"/>
            <a:chOff x="6279393" y="1233254"/>
            <a:chExt cx="2405580" cy="2588707"/>
          </a:xfrm>
        </p:grpSpPr>
        <p:pic>
          <p:nvPicPr>
            <p:cNvPr id="8" name="Picture 7" descr="Server Pc Workstation · Free vector graphic on Pixaba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79393" y="1233254"/>
              <a:ext cx="1783773" cy="1954820"/>
            </a:xfrm>
            <a:prstGeom prst="rect">
              <a:avLst/>
            </a:prstGeom>
          </p:spPr>
        </p:pic>
        <p:sp>
          <p:nvSpPr>
            <p:cNvPr id="37" name="TextBox 36"/>
            <p:cNvSpPr txBox="1"/>
            <p:nvPr/>
          </p:nvSpPr>
          <p:spPr>
            <a:xfrm>
              <a:off x="6279393" y="3196983"/>
              <a:ext cx="2405580" cy="624978"/>
            </a:xfrm>
            <a:prstGeom prst="rect">
              <a:avLst/>
            </a:prstGeom>
            <a:noFill/>
          </p:spPr>
          <p:txBody>
            <a:bodyPr wrap="square" rtlCol="0">
              <a:spAutoFit/>
            </a:bodyPr>
            <a:lstStyle/>
            <a:p>
              <a:r>
                <a:rPr lang="en-US" sz="2400" b="0" dirty="0">
                  <a:solidFill>
                    <a:srgbClr val="FFFF00"/>
                  </a:solidFill>
                  <a:latin typeface="Calibri" panose="020F0502020204030204" pitchFamily="34" charset="0"/>
                  <a:cs typeface="Calibri" panose="020F0502020204030204" pitchFamily="34" charset="0"/>
                </a:rPr>
                <a:t> </a:t>
              </a:r>
              <a:r>
                <a:rPr lang="en-US" sz="2400" b="0" dirty="0" smtClean="0">
                  <a:solidFill>
                    <a:srgbClr val="FFFF00"/>
                  </a:solidFill>
                  <a:latin typeface="Calibri" panose="020F0502020204030204" pitchFamily="34" charset="0"/>
                  <a:cs typeface="Calibri" panose="020F0502020204030204" pitchFamily="34" charset="0"/>
                </a:rPr>
                <a:t>   </a:t>
              </a:r>
              <a:r>
                <a:rPr lang="en-US" sz="2400" b="0" dirty="0" smtClean="0">
                  <a:latin typeface="Calibri" panose="020F0502020204030204" pitchFamily="34" charset="0"/>
                  <a:cs typeface="Calibri" panose="020F0502020204030204" pitchFamily="34" charset="0"/>
                </a:rPr>
                <a:t>16  cores</a:t>
              </a:r>
              <a:endParaRPr lang="en-US" sz="2400" b="0" dirty="0">
                <a:latin typeface="Calibri" panose="020F0502020204030204" pitchFamily="34" charset="0"/>
                <a:cs typeface="Calibri" panose="020F0502020204030204" pitchFamily="34" charset="0"/>
              </a:endParaRPr>
            </a:p>
          </p:txBody>
        </p:sp>
      </p:grpSp>
      <p:grpSp>
        <p:nvGrpSpPr>
          <p:cNvPr id="7" name="Group 6"/>
          <p:cNvGrpSpPr/>
          <p:nvPr/>
        </p:nvGrpSpPr>
        <p:grpSpPr>
          <a:xfrm>
            <a:off x="-80009" y="2329667"/>
            <a:ext cx="3203864" cy="2014245"/>
            <a:chOff x="2708472" y="4496057"/>
            <a:chExt cx="3203864" cy="2014245"/>
          </a:xfrm>
        </p:grpSpPr>
        <p:pic>
          <p:nvPicPr>
            <p:cNvPr id="31" name="Picture 30" descr="SESAME Net - SESAME Net"/>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08472" y="4496057"/>
              <a:ext cx="3203864" cy="1461984"/>
            </a:xfrm>
            <a:prstGeom prst="rect">
              <a:avLst/>
            </a:prstGeom>
          </p:spPr>
        </p:pic>
        <p:sp>
          <p:nvSpPr>
            <p:cNvPr id="38" name="TextBox 37"/>
            <p:cNvSpPr txBox="1"/>
            <p:nvPr/>
          </p:nvSpPr>
          <p:spPr>
            <a:xfrm>
              <a:off x="2885027" y="6048637"/>
              <a:ext cx="2850753" cy="461665"/>
            </a:xfrm>
            <a:prstGeom prst="rect">
              <a:avLst/>
            </a:prstGeom>
            <a:noFill/>
          </p:spPr>
          <p:txBody>
            <a:bodyPr wrap="square" rtlCol="0">
              <a:spAutoFit/>
            </a:bodyPr>
            <a:lstStyle/>
            <a:p>
              <a:r>
                <a:rPr lang="en-US" sz="2000" b="0" dirty="0">
                  <a:solidFill>
                    <a:srgbClr val="FFFF00"/>
                  </a:solidFill>
                  <a:latin typeface="Calibri" panose="020F0502020204030204" pitchFamily="34" charset="0"/>
                  <a:cs typeface="Calibri" panose="020F0502020204030204" pitchFamily="34" charset="0"/>
                </a:rPr>
                <a:t> </a:t>
              </a:r>
              <a:r>
                <a:rPr lang="en-US" sz="2000" b="0" dirty="0" smtClean="0">
                  <a:solidFill>
                    <a:srgbClr val="FFFF00"/>
                  </a:solidFill>
                  <a:latin typeface="Calibri" panose="020F0502020204030204" pitchFamily="34" charset="0"/>
                  <a:cs typeface="Calibri" panose="020F0502020204030204" pitchFamily="34" charset="0"/>
                </a:rPr>
                <a:t>   </a:t>
              </a:r>
              <a:r>
                <a:rPr lang="en-US" sz="2400" b="0" dirty="0" smtClean="0">
                  <a:latin typeface="Calibri" panose="020F0502020204030204" pitchFamily="34" charset="0"/>
                  <a:cs typeface="Calibri" panose="020F0502020204030204" pitchFamily="34" charset="0"/>
                </a:rPr>
                <a:t>10,000 servers</a:t>
              </a:r>
              <a:endParaRPr lang="en-US" sz="2400" b="0" dirty="0">
                <a:latin typeface="Calibri" panose="020F0502020204030204" pitchFamily="34" charset="0"/>
                <a:cs typeface="Calibri" panose="020F0502020204030204" pitchFamily="34" charset="0"/>
              </a:endParaRPr>
            </a:p>
          </p:txBody>
        </p:sp>
      </p:grpSp>
      <p:sp>
        <p:nvSpPr>
          <p:cNvPr id="16" name="TextBox 15"/>
          <p:cNvSpPr txBox="1"/>
          <p:nvPr/>
        </p:nvSpPr>
        <p:spPr>
          <a:xfrm>
            <a:off x="96546" y="4968388"/>
            <a:ext cx="9129966" cy="1508105"/>
          </a:xfrm>
          <a:prstGeom prst="rect">
            <a:avLst/>
          </a:prstGeom>
          <a:noFill/>
        </p:spPr>
        <p:txBody>
          <a:bodyPr wrap="square" rtlCol="0">
            <a:spAutoFit/>
          </a:bodyPr>
          <a:lstStyle/>
          <a:p>
            <a:pPr algn="ctr"/>
            <a:r>
              <a:rPr lang="en-US" sz="4000" b="0" dirty="0" smtClean="0">
                <a:solidFill>
                  <a:srgbClr val="800080"/>
                </a:solidFill>
              </a:rPr>
              <a:t>and today’s jobs occupy</a:t>
            </a:r>
          </a:p>
          <a:p>
            <a:pPr algn="ctr"/>
            <a:r>
              <a:rPr lang="en-US" sz="1200" b="0" dirty="0" smtClean="0">
                <a:solidFill>
                  <a:srgbClr val="800080"/>
                </a:solidFill>
              </a:rPr>
              <a:t> </a:t>
            </a:r>
          </a:p>
          <a:p>
            <a:pPr algn="ctr"/>
            <a:r>
              <a:rPr lang="en-US" sz="4000" b="0" dirty="0" smtClean="0">
                <a:solidFill>
                  <a:srgbClr val="800080"/>
                </a:solidFill>
              </a:rPr>
              <a:t>MULTIPLE</a:t>
            </a:r>
            <a:r>
              <a:rPr lang="en-US" sz="4000" b="0" dirty="0">
                <a:solidFill>
                  <a:srgbClr val="800080"/>
                </a:solidFill>
              </a:rPr>
              <a:t> </a:t>
            </a:r>
            <a:r>
              <a:rPr lang="en-US" sz="4000" b="0" dirty="0" smtClean="0">
                <a:solidFill>
                  <a:srgbClr val="800080"/>
                </a:solidFill>
              </a:rPr>
              <a:t>servers.</a:t>
            </a:r>
          </a:p>
        </p:txBody>
      </p:sp>
      <p:sp>
        <p:nvSpPr>
          <p:cNvPr id="17"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6</a:t>
            </a:fld>
            <a:endParaRPr lang="en-US" dirty="0"/>
          </a:p>
        </p:txBody>
      </p:sp>
    </p:spTree>
    <p:extLst>
      <p:ext uri="{BB962C8B-B14F-4D97-AF65-F5344CB8AC3E}">
        <p14:creationId xmlns:p14="http://schemas.microsoft.com/office/powerpoint/2010/main" val="422781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4034" y="-25347"/>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NEW Queueing Models</a:t>
            </a:r>
            <a:endParaRPr lang="en-US" sz="4000" dirty="0">
              <a:solidFill>
                <a:srgbClr val="800080"/>
              </a:solidFill>
            </a:endParaRPr>
          </a:p>
        </p:txBody>
      </p:sp>
      <p:sp>
        <p:nvSpPr>
          <p:cNvPr id="2" name="TextBox 1"/>
          <p:cNvSpPr txBox="1"/>
          <p:nvPr/>
        </p:nvSpPr>
        <p:spPr>
          <a:xfrm>
            <a:off x="1908753" y="898057"/>
            <a:ext cx="5198859" cy="523220"/>
          </a:xfrm>
          <a:prstGeom prst="rect">
            <a:avLst/>
          </a:prstGeom>
          <a:noFill/>
        </p:spPr>
        <p:txBody>
          <a:bodyPr wrap="none" rtlCol="0">
            <a:spAutoFit/>
          </a:bodyPr>
          <a:lstStyle/>
          <a:p>
            <a:r>
              <a:rPr lang="en-US" b="0" dirty="0" smtClean="0">
                <a:solidFill>
                  <a:srgbClr val="800080"/>
                </a:solidFill>
              </a:rPr>
              <a:t>“Job” occupies MANY servers</a:t>
            </a:r>
            <a:endParaRPr lang="en-US" b="0" dirty="0">
              <a:solidFill>
                <a:srgbClr val="800080"/>
              </a:solidFill>
            </a:endParaRPr>
          </a:p>
        </p:txBody>
      </p:sp>
      <p:grpSp>
        <p:nvGrpSpPr>
          <p:cNvPr id="236" name="Group 235"/>
          <p:cNvGrpSpPr/>
          <p:nvPr/>
        </p:nvGrpSpPr>
        <p:grpSpPr>
          <a:xfrm>
            <a:off x="2248697" y="1910896"/>
            <a:ext cx="3408640" cy="3640509"/>
            <a:chOff x="2288315" y="1798709"/>
            <a:chExt cx="3408640" cy="3640509"/>
          </a:xfrm>
        </p:grpSpPr>
        <p:grpSp>
          <p:nvGrpSpPr>
            <p:cNvPr id="4" name="Group 3"/>
            <p:cNvGrpSpPr/>
            <p:nvPr/>
          </p:nvGrpSpPr>
          <p:grpSpPr>
            <a:xfrm>
              <a:off x="2288315" y="2999596"/>
              <a:ext cx="2062762" cy="1009901"/>
              <a:chOff x="2027975" y="3603774"/>
              <a:chExt cx="1581034" cy="520141"/>
            </a:xfrm>
          </p:grpSpPr>
          <p:cxnSp>
            <p:nvCxnSpPr>
              <p:cNvPr id="66" name="Straight Connector 65"/>
              <p:cNvCxnSpPr/>
              <p:nvPr/>
            </p:nvCxnSpPr>
            <p:spPr>
              <a:xfrm>
                <a:off x="2334641" y="3603774"/>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609008"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123228"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334641" y="4123915"/>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685211"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ight Arrow 83"/>
              <p:cNvSpPr/>
              <p:nvPr/>
            </p:nvSpPr>
            <p:spPr>
              <a:xfrm>
                <a:off x="2027975" y="3759887"/>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224090" y="1798709"/>
              <a:ext cx="472865" cy="3640509"/>
              <a:chOff x="8657101" y="1193143"/>
              <a:chExt cx="472865" cy="3640509"/>
            </a:xfrm>
          </p:grpSpPr>
          <p:grpSp>
            <p:nvGrpSpPr>
              <p:cNvPr id="100" name="Group 99"/>
              <p:cNvGrpSpPr/>
              <p:nvPr/>
            </p:nvGrpSpPr>
            <p:grpSpPr>
              <a:xfrm>
                <a:off x="8657101" y="1645920"/>
                <a:ext cx="472865" cy="301852"/>
                <a:chOff x="6191297" y="2227628"/>
                <a:chExt cx="1197302" cy="758584"/>
              </a:xfrm>
            </p:grpSpPr>
            <p:sp>
              <p:nvSpPr>
                <p:cNvPr id="105" name="Oval 10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8657101" y="2121586"/>
                <a:ext cx="472865" cy="301852"/>
                <a:chOff x="6191297" y="2227628"/>
                <a:chExt cx="1197302" cy="758584"/>
              </a:xfrm>
            </p:grpSpPr>
            <p:sp>
              <p:nvSpPr>
                <p:cNvPr id="119" name="Oval 11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Arrow Connector 12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p:nvGrpSpPr>
            <p:grpSpPr>
              <a:xfrm>
                <a:off x="8657101" y="2597129"/>
                <a:ext cx="472865" cy="301852"/>
                <a:chOff x="6191297" y="2227628"/>
                <a:chExt cx="1197302" cy="758584"/>
              </a:xfrm>
            </p:grpSpPr>
            <p:sp>
              <p:nvSpPr>
                <p:cNvPr id="132" name="Oval 13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Arrow Connector 132"/>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57101" y="1193143"/>
                <a:ext cx="472865" cy="301852"/>
                <a:chOff x="6191297" y="2227628"/>
                <a:chExt cx="1197302" cy="758584"/>
              </a:xfrm>
            </p:grpSpPr>
            <p:sp>
              <p:nvSpPr>
                <p:cNvPr id="135" name="Oval 13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Arrow Connector 13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7" name="Group 136"/>
              <p:cNvGrpSpPr/>
              <p:nvPr/>
            </p:nvGrpSpPr>
            <p:grpSpPr>
              <a:xfrm>
                <a:off x="8657101" y="3114014"/>
                <a:ext cx="472865" cy="301852"/>
                <a:chOff x="6191297" y="2227628"/>
                <a:chExt cx="1197302" cy="758584"/>
              </a:xfrm>
            </p:grpSpPr>
            <p:sp>
              <p:nvSpPr>
                <p:cNvPr id="138" name="Oval 137"/>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Arrow Connector 138"/>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0" name="Group 139"/>
              <p:cNvGrpSpPr/>
              <p:nvPr/>
            </p:nvGrpSpPr>
            <p:grpSpPr>
              <a:xfrm>
                <a:off x="8657101" y="4056134"/>
                <a:ext cx="472865" cy="301852"/>
                <a:chOff x="6191297" y="2227628"/>
                <a:chExt cx="1197302" cy="758584"/>
              </a:xfrm>
            </p:grpSpPr>
            <p:sp>
              <p:nvSpPr>
                <p:cNvPr id="141" name="Oval 140"/>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a:off x="8657101" y="4531800"/>
                <a:ext cx="472865" cy="301852"/>
                <a:chOff x="6191297" y="2227628"/>
                <a:chExt cx="1197302" cy="758584"/>
              </a:xfrm>
            </p:grpSpPr>
            <p:sp>
              <p:nvSpPr>
                <p:cNvPr id="144" name="Oval 143"/>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Arrow Connector 144"/>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9" name="Group 148"/>
              <p:cNvGrpSpPr/>
              <p:nvPr/>
            </p:nvGrpSpPr>
            <p:grpSpPr>
              <a:xfrm>
                <a:off x="8657101" y="3603357"/>
                <a:ext cx="472865" cy="301852"/>
                <a:chOff x="6191297" y="2227628"/>
                <a:chExt cx="1197302" cy="758584"/>
              </a:xfrm>
            </p:grpSpPr>
            <p:sp>
              <p:nvSpPr>
                <p:cNvPr id="150" name="Oval 14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1" name="Straight Arrow Connector 150"/>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p:nvPr/>
          </p:nvCxnSpPr>
          <p:spPr bwMode="auto">
            <a:xfrm flipV="1">
              <a:off x="4351076" y="2020807"/>
              <a:ext cx="906203" cy="1270272"/>
            </a:xfrm>
            <a:prstGeom prst="line">
              <a:avLst/>
            </a:prstGeom>
            <a:noFill/>
            <a:ln w="19050" cap="flat" cmpd="sng" algn="ctr">
              <a:solidFill>
                <a:schemeClr val="tx1"/>
              </a:solidFill>
              <a:prstDash val="solid"/>
              <a:round/>
              <a:headEnd type="none" w="med" len="med"/>
              <a:tailEnd type="none" w="med" len="med"/>
            </a:ln>
            <a:effectLst/>
          </p:spPr>
        </p:cxnSp>
        <p:cxnSp>
          <p:nvCxnSpPr>
            <p:cNvPr id="156" name="Straight Connector 155"/>
            <p:cNvCxnSpPr>
              <a:endCxn id="144" idx="2"/>
            </p:cNvCxnSpPr>
            <p:nvPr/>
          </p:nvCxnSpPr>
          <p:spPr bwMode="auto">
            <a:xfrm>
              <a:off x="4351074" y="3744758"/>
              <a:ext cx="873016" cy="1543534"/>
            </a:xfrm>
            <a:prstGeom prst="line">
              <a:avLst/>
            </a:prstGeom>
            <a:noFill/>
            <a:ln w="19050" cap="flat" cmpd="sng" algn="ctr">
              <a:solidFill>
                <a:schemeClr val="tx1"/>
              </a:solidFill>
              <a:prstDash val="solid"/>
              <a:round/>
              <a:headEnd type="none" w="med" len="med"/>
              <a:tailEnd type="none" w="med" len="med"/>
            </a:ln>
            <a:effectLst/>
          </p:spPr>
        </p:cxnSp>
        <p:cxnSp>
          <p:nvCxnSpPr>
            <p:cNvPr id="157" name="Straight Connector 156"/>
            <p:cNvCxnSpPr/>
            <p:nvPr/>
          </p:nvCxnSpPr>
          <p:spPr bwMode="auto">
            <a:xfrm flipV="1">
              <a:off x="4351075" y="2509133"/>
              <a:ext cx="894346" cy="844488"/>
            </a:xfrm>
            <a:prstGeom prst="line">
              <a:avLst/>
            </a:prstGeom>
            <a:noFill/>
            <a:ln w="19050" cap="flat" cmpd="sng" algn="ctr">
              <a:solidFill>
                <a:schemeClr val="tx1"/>
              </a:solidFill>
              <a:prstDash val="solid"/>
              <a:round/>
              <a:headEnd type="none" w="med" len="med"/>
              <a:tailEnd type="none" w="med" len="med"/>
            </a:ln>
            <a:effectLst/>
          </p:spPr>
        </p:cxnSp>
        <p:cxnSp>
          <p:nvCxnSpPr>
            <p:cNvPr id="158" name="Straight Connector 157"/>
            <p:cNvCxnSpPr>
              <a:endCxn id="141" idx="1"/>
            </p:cNvCxnSpPr>
            <p:nvPr/>
          </p:nvCxnSpPr>
          <p:spPr bwMode="auto">
            <a:xfrm>
              <a:off x="4351075" y="3641194"/>
              <a:ext cx="919400" cy="1064711"/>
            </a:xfrm>
            <a:prstGeom prst="line">
              <a:avLst/>
            </a:prstGeom>
            <a:noFill/>
            <a:ln w="19050" cap="flat" cmpd="sng" algn="ctr">
              <a:solidFill>
                <a:schemeClr val="tx1"/>
              </a:solidFill>
              <a:prstDash val="solid"/>
              <a:round/>
              <a:headEnd type="none" w="med" len="med"/>
              <a:tailEnd type="none" w="med" len="med"/>
            </a:ln>
            <a:effectLst/>
          </p:spPr>
        </p:cxnSp>
        <p:cxnSp>
          <p:nvCxnSpPr>
            <p:cNvPr id="159" name="Straight Connector 158"/>
            <p:cNvCxnSpPr>
              <a:endCxn id="150" idx="1"/>
            </p:cNvCxnSpPr>
            <p:nvPr/>
          </p:nvCxnSpPr>
          <p:spPr bwMode="auto">
            <a:xfrm>
              <a:off x="4359823" y="3566426"/>
              <a:ext cx="910652" cy="686702"/>
            </a:xfrm>
            <a:prstGeom prst="line">
              <a:avLst/>
            </a:prstGeom>
            <a:noFill/>
            <a:ln w="19050" cap="flat" cmpd="sng" algn="ctr">
              <a:solidFill>
                <a:schemeClr val="tx1"/>
              </a:solidFill>
              <a:prstDash val="solid"/>
              <a:round/>
              <a:headEnd type="none" w="med" len="med"/>
              <a:tailEnd type="none" w="med" len="med"/>
            </a:ln>
            <a:effectLst/>
          </p:spPr>
        </p:cxnSp>
        <p:cxnSp>
          <p:nvCxnSpPr>
            <p:cNvPr id="160" name="Straight Connector 159"/>
            <p:cNvCxnSpPr>
              <a:endCxn id="119" idx="2"/>
            </p:cNvCxnSpPr>
            <p:nvPr/>
          </p:nvCxnSpPr>
          <p:spPr bwMode="auto">
            <a:xfrm flipV="1">
              <a:off x="4353637" y="2878078"/>
              <a:ext cx="870453" cy="562158"/>
            </a:xfrm>
            <a:prstGeom prst="line">
              <a:avLst/>
            </a:prstGeom>
            <a:noFill/>
            <a:ln w="19050"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flipV="1">
              <a:off x="4341779" y="3348519"/>
              <a:ext cx="882311" cy="149710"/>
            </a:xfrm>
            <a:prstGeom prst="line">
              <a:avLst/>
            </a:prstGeom>
            <a:noFill/>
            <a:ln w="19050"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4341779" y="3523407"/>
              <a:ext cx="870453" cy="295553"/>
            </a:xfrm>
            <a:prstGeom prst="line">
              <a:avLst/>
            </a:prstGeom>
            <a:noFill/>
            <a:ln w="19050" cap="flat" cmpd="sng" algn="ctr">
              <a:solidFill>
                <a:schemeClr val="tx1"/>
              </a:solidFill>
              <a:prstDash val="solid"/>
              <a:round/>
              <a:headEnd type="none" w="med" len="med"/>
              <a:tailEnd type="none" w="med" len="med"/>
            </a:ln>
            <a:effectLst/>
          </p:spPr>
        </p:cxnSp>
      </p:grpSp>
      <p:grpSp>
        <p:nvGrpSpPr>
          <p:cNvPr id="199" name="Group 198"/>
          <p:cNvGrpSpPr/>
          <p:nvPr/>
        </p:nvGrpSpPr>
        <p:grpSpPr>
          <a:xfrm>
            <a:off x="-1276449" y="3297771"/>
            <a:ext cx="327335" cy="739448"/>
            <a:chOff x="6481979" y="5442110"/>
            <a:chExt cx="224888" cy="543961"/>
          </a:xfrm>
        </p:grpSpPr>
        <p:sp>
          <p:nvSpPr>
            <p:cNvPr id="200" name="Oval 199"/>
            <p:cNvSpPr/>
            <p:nvPr/>
          </p:nvSpPr>
          <p:spPr bwMode="auto">
            <a:xfrm>
              <a:off x="6481979" y="5442110"/>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1" name="Oval 200"/>
            <p:cNvSpPr/>
            <p:nvPr/>
          </p:nvSpPr>
          <p:spPr bwMode="auto">
            <a:xfrm>
              <a:off x="6490967" y="5774732"/>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244" name="Group 243"/>
          <p:cNvGrpSpPr/>
          <p:nvPr/>
        </p:nvGrpSpPr>
        <p:grpSpPr>
          <a:xfrm>
            <a:off x="-1707026" y="3010482"/>
            <a:ext cx="327335" cy="1230355"/>
            <a:chOff x="2982377" y="5095006"/>
            <a:chExt cx="327335" cy="1230355"/>
          </a:xfrm>
        </p:grpSpPr>
        <p:sp>
          <p:nvSpPr>
            <p:cNvPr id="202" name="Oval 201"/>
            <p:cNvSpPr/>
            <p:nvPr/>
          </p:nvSpPr>
          <p:spPr bwMode="auto">
            <a:xfrm>
              <a:off x="2982377" y="5095006"/>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3" name="Oval 202"/>
            <p:cNvSpPr/>
            <p:nvPr/>
          </p:nvSpPr>
          <p:spPr bwMode="auto">
            <a:xfrm>
              <a:off x="2995459" y="555327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5" name="Oval 204"/>
            <p:cNvSpPr/>
            <p:nvPr/>
          </p:nvSpPr>
          <p:spPr bwMode="auto">
            <a:xfrm>
              <a:off x="2995459" y="603807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208" name="Group 207"/>
          <p:cNvGrpSpPr/>
          <p:nvPr/>
        </p:nvGrpSpPr>
        <p:grpSpPr>
          <a:xfrm>
            <a:off x="-407242" y="3263990"/>
            <a:ext cx="327336" cy="739448"/>
            <a:chOff x="6481979" y="5442110"/>
            <a:chExt cx="224888" cy="543961"/>
          </a:xfrm>
        </p:grpSpPr>
        <p:sp>
          <p:nvSpPr>
            <p:cNvPr id="209" name="Oval 208"/>
            <p:cNvSpPr/>
            <p:nvPr/>
          </p:nvSpPr>
          <p:spPr bwMode="auto">
            <a:xfrm>
              <a:off x="6481979" y="5442110"/>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0" name="Oval 209"/>
            <p:cNvSpPr/>
            <p:nvPr/>
          </p:nvSpPr>
          <p:spPr bwMode="auto">
            <a:xfrm>
              <a:off x="6490967" y="5774732"/>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211" name="Group 210"/>
          <p:cNvGrpSpPr/>
          <p:nvPr/>
        </p:nvGrpSpPr>
        <p:grpSpPr>
          <a:xfrm>
            <a:off x="-877981" y="2693250"/>
            <a:ext cx="329341" cy="1783619"/>
            <a:chOff x="5198357" y="2727367"/>
            <a:chExt cx="329341" cy="1783619"/>
          </a:xfrm>
        </p:grpSpPr>
        <p:grpSp>
          <p:nvGrpSpPr>
            <p:cNvPr id="216" name="Group 215"/>
            <p:cNvGrpSpPr/>
            <p:nvPr/>
          </p:nvGrpSpPr>
          <p:grpSpPr>
            <a:xfrm>
              <a:off x="5198357" y="3744309"/>
              <a:ext cx="320778" cy="766677"/>
              <a:chOff x="6461981" y="5445234"/>
              <a:chExt cx="220383" cy="563992"/>
            </a:xfrm>
          </p:grpSpPr>
          <p:sp>
            <p:nvSpPr>
              <p:cNvPr id="220" name="Oval 219"/>
              <p:cNvSpPr/>
              <p:nvPr/>
            </p:nvSpPr>
            <p:spPr bwMode="auto">
              <a:xfrm>
                <a:off x="6466464" y="5445234"/>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5" name="Oval 244"/>
              <p:cNvSpPr/>
              <p:nvPr/>
            </p:nvSpPr>
            <p:spPr bwMode="auto">
              <a:xfrm>
                <a:off x="6461981" y="5797887"/>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217" name="Group 216"/>
            <p:cNvGrpSpPr/>
            <p:nvPr/>
          </p:nvGrpSpPr>
          <p:grpSpPr>
            <a:xfrm>
              <a:off x="5211253" y="2727367"/>
              <a:ext cx="316445" cy="759301"/>
              <a:chOff x="6489461" y="5427505"/>
              <a:chExt cx="217406" cy="558566"/>
            </a:xfrm>
          </p:grpSpPr>
          <p:sp>
            <p:nvSpPr>
              <p:cNvPr id="218" name="Oval 217"/>
              <p:cNvSpPr/>
              <p:nvPr/>
            </p:nvSpPr>
            <p:spPr bwMode="auto">
              <a:xfrm>
                <a:off x="6489461" y="5427505"/>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9" name="Oval 218"/>
              <p:cNvSpPr/>
              <p:nvPr/>
            </p:nvSpPr>
            <p:spPr bwMode="auto">
              <a:xfrm>
                <a:off x="6490967" y="5774732"/>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grpSp>
        <p:nvGrpSpPr>
          <p:cNvPr id="246" name="Group 245"/>
          <p:cNvGrpSpPr/>
          <p:nvPr/>
        </p:nvGrpSpPr>
        <p:grpSpPr>
          <a:xfrm>
            <a:off x="-2249972" y="3010482"/>
            <a:ext cx="327335" cy="1230355"/>
            <a:chOff x="2982377" y="5095006"/>
            <a:chExt cx="327335" cy="1230355"/>
          </a:xfrm>
        </p:grpSpPr>
        <p:sp>
          <p:nvSpPr>
            <p:cNvPr id="247" name="Oval 246"/>
            <p:cNvSpPr/>
            <p:nvPr/>
          </p:nvSpPr>
          <p:spPr bwMode="auto">
            <a:xfrm>
              <a:off x="2982377" y="5095006"/>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8" name="Oval 247"/>
            <p:cNvSpPr/>
            <p:nvPr/>
          </p:nvSpPr>
          <p:spPr bwMode="auto">
            <a:xfrm>
              <a:off x="2995459" y="555327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9" name="Oval 248"/>
            <p:cNvSpPr/>
            <p:nvPr/>
          </p:nvSpPr>
          <p:spPr bwMode="auto">
            <a:xfrm>
              <a:off x="2995459" y="603807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254" name="TextBox 253"/>
          <p:cNvSpPr txBox="1"/>
          <p:nvPr/>
        </p:nvSpPr>
        <p:spPr>
          <a:xfrm>
            <a:off x="149759" y="5827992"/>
            <a:ext cx="8858515" cy="523220"/>
          </a:xfrm>
          <a:prstGeom prst="rect">
            <a:avLst/>
          </a:prstGeom>
          <a:noFill/>
        </p:spPr>
        <p:txBody>
          <a:bodyPr wrap="none" rtlCol="0">
            <a:spAutoFit/>
          </a:bodyPr>
          <a:lstStyle/>
          <a:p>
            <a:r>
              <a:rPr lang="en-US" b="0" dirty="0" smtClean="0">
                <a:solidFill>
                  <a:srgbClr val="800080"/>
                </a:solidFill>
              </a:rPr>
              <a:t>Open problem: Understanding delays in this setting.</a:t>
            </a:r>
            <a:endParaRPr lang="en-US" b="0" dirty="0">
              <a:solidFill>
                <a:srgbClr val="800080"/>
              </a:solidFill>
            </a:endParaRPr>
          </a:p>
        </p:txBody>
      </p:sp>
      <p:grpSp>
        <p:nvGrpSpPr>
          <p:cNvPr id="35" name="Group 34"/>
          <p:cNvGrpSpPr/>
          <p:nvPr/>
        </p:nvGrpSpPr>
        <p:grpSpPr>
          <a:xfrm>
            <a:off x="6540500" y="2653586"/>
            <a:ext cx="2495470" cy="2120301"/>
            <a:chOff x="6540500" y="2653586"/>
            <a:chExt cx="2495470" cy="2120301"/>
          </a:xfrm>
        </p:grpSpPr>
        <p:sp>
          <p:nvSpPr>
            <p:cNvPr id="33" name="Cloud Callout 32"/>
            <p:cNvSpPr/>
            <p:nvPr/>
          </p:nvSpPr>
          <p:spPr bwMode="auto">
            <a:xfrm>
              <a:off x="6540500" y="2653586"/>
              <a:ext cx="2235200" cy="2120301"/>
            </a:xfrm>
            <a:prstGeom prst="cloudCallout">
              <a:avLst>
                <a:gd name="adj1" fmla="val 55738"/>
                <a:gd name="adj2" fmla="val 73710"/>
              </a:avLst>
            </a:prstGeom>
            <a:solidFill>
              <a:srgbClr val="80008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34" name="TextBox 33"/>
            <p:cNvSpPr txBox="1"/>
            <p:nvPr/>
          </p:nvSpPr>
          <p:spPr>
            <a:xfrm flipH="1">
              <a:off x="6816344" y="2876218"/>
              <a:ext cx="2219626" cy="1631216"/>
            </a:xfrm>
            <a:prstGeom prst="rect">
              <a:avLst/>
            </a:prstGeom>
            <a:noFill/>
          </p:spPr>
          <p:txBody>
            <a:bodyPr wrap="square" rtlCol="0">
              <a:spAutoFit/>
            </a:bodyPr>
            <a:lstStyle/>
            <a:p>
              <a:r>
                <a:rPr lang="en-US" sz="2000" b="0" dirty="0" smtClean="0">
                  <a:solidFill>
                    <a:schemeClr val="bg1"/>
                  </a:solidFill>
                </a:rPr>
                <a:t>Even more complex when</a:t>
              </a:r>
            </a:p>
            <a:p>
              <a:r>
                <a:rPr lang="en-US" sz="2000" b="0" dirty="0" smtClean="0">
                  <a:solidFill>
                    <a:schemeClr val="bg1"/>
                  </a:solidFill>
                </a:rPr>
                <a:t>individual tasks </a:t>
              </a:r>
            </a:p>
            <a:p>
              <a:r>
                <a:rPr lang="en-US" sz="2000" b="0" dirty="0" smtClean="0">
                  <a:solidFill>
                    <a:schemeClr val="bg1"/>
                  </a:solidFill>
                </a:rPr>
                <a:t>take</a:t>
              </a:r>
              <a:r>
                <a:rPr lang="en-US" sz="2000" b="0" dirty="0">
                  <a:solidFill>
                    <a:schemeClr val="bg1"/>
                  </a:solidFill>
                </a:rPr>
                <a:t> </a:t>
              </a:r>
              <a:r>
                <a:rPr lang="en-US" sz="2000" b="0" dirty="0" smtClean="0">
                  <a:solidFill>
                    <a:schemeClr val="bg1"/>
                  </a:solidFill>
                </a:rPr>
                <a:t>different times.</a:t>
              </a:r>
              <a:endParaRPr lang="en-US" sz="2000" b="0" dirty="0">
                <a:solidFill>
                  <a:schemeClr val="bg1"/>
                </a:solidFill>
              </a:endParaRPr>
            </a:p>
          </p:txBody>
        </p:sp>
      </p:grpSp>
      <p:grpSp>
        <p:nvGrpSpPr>
          <p:cNvPr id="259" name="Group 258"/>
          <p:cNvGrpSpPr/>
          <p:nvPr/>
        </p:nvGrpSpPr>
        <p:grpSpPr>
          <a:xfrm>
            <a:off x="-612994" y="3238180"/>
            <a:ext cx="327335" cy="739448"/>
            <a:chOff x="6481979" y="5442110"/>
            <a:chExt cx="224888" cy="543961"/>
          </a:xfrm>
        </p:grpSpPr>
        <p:sp>
          <p:nvSpPr>
            <p:cNvPr id="260" name="Oval 259"/>
            <p:cNvSpPr/>
            <p:nvPr/>
          </p:nvSpPr>
          <p:spPr bwMode="auto">
            <a:xfrm>
              <a:off x="6481979" y="5442110"/>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61" name="Oval 260"/>
            <p:cNvSpPr/>
            <p:nvPr/>
          </p:nvSpPr>
          <p:spPr bwMode="auto">
            <a:xfrm>
              <a:off x="6490967" y="5774732"/>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262"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7</a:t>
            </a:fld>
            <a:endParaRPr lang="en-US" dirty="0"/>
          </a:p>
        </p:txBody>
      </p:sp>
    </p:spTree>
    <p:extLst>
      <p:ext uri="{BB962C8B-B14F-4D97-AF65-F5344CB8AC3E}">
        <p14:creationId xmlns:p14="http://schemas.microsoft.com/office/powerpoint/2010/main" val="247743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nodeType="clickEffect">
                                  <p:stCondLst>
                                    <p:cond delay="0"/>
                                  </p:stCondLst>
                                  <p:childTnLst>
                                    <p:animMotion origin="layout" path="M 2.5E-6 -1.11111E-6 L 0.30555 -1.11111E-6 C 0.44253 -1.11111E-6 0.61111 -0.05486 0.61111 -0.09907 L 0.61111 -0.19815 " pathEditMode="relative" rAng="0" ptsTypes="AAAA">
                                      <p:cBhvr>
                                        <p:cTn id="10" dur="2000" fill="hold"/>
                                        <p:tgtEl>
                                          <p:spTgt spid="208"/>
                                        </p:tgtEl>
                                        <p:attrNameLst>
                                          <p:attrName>ppt_x</p:attrName>
                                          <p:attrName>ppt_y</p:attrName>
                                        </p:attrNameLst>
                                      </p:cBhvr>
                                      <p:rCtr x="30556" y="-9907"/>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nodeType="clickEffect">
                                  <p:stCondLst>
                                    <p:cond delay="0"/>
                                  </p:stCondLst>
                                  <p:childTnLst>
                                    <p:animMotion origin="layout" path="M 1.38889E-6 4.81481E-6 L 0.33229 4.81481E-6 C 0.48142 4.81481E-6 0.6651 0.00578 0.6651 0.01087 L 0.6651 0.02175 " pathEditMode="relative" rAng="0" ptsTypes="AAAA">
                                      <p:cBhvr>
                                        <p:cTn id="14" dur="2000" fill="hold"/>
                                        <p:tgtEl>
                                          <p:spTgt spid="211"/>
                                        </p:tgtEl>
                                        <p:attrNameLst>
                                          <p:attrName>ppt_x</p:attrName>
                                          <p:attrName>ppt_y</p:attrName>
                                        </p:attrNameLst>
                                      </p:cBhvr>
                                      <p:rCtr x="33247" y="1088"/>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nodeType="clickEffect">
                                  <p:stCondLst>
                                    <p:cond delay="0"/>
                                  </p:stCondLst>
                                  <p:childTnLst>
                                    <p:animMotion origin="layout" path="M 1.38889E-6 -2.22222E-6 L 0.35312 -2.22222E-6 C 0.51146 -2.22222E-6 0.70625 0.05972 0.70625 0.10857 L 0.70625 0.21713 " pathEditMode="relative" rAng="0" ptsTypes="AAAA">
                                      <p:cBhvr>
                                        <p:cTn id="18" dur="2000" fill="hold"/>
                                        <p:tgtEl>
                                          <p:spTgt spid="199"/>
                                        </p:tgtEl>
                                        <p:attrNameLst>
                                          <p:attrName>ppt_x</p:attrName>
                                          <p:attrName>ppt_y</p:attrName>
                                        </p:attrNameLst>
                                      </p:cBhvr>
                                      <p:rCtr x="35313" y="10856"/>
                                    </p:animMotion>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0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8.33333E-7 -2.59259E-6 L 0.60121 -0.04004 " pathEditMode="relative" rAng="0" ptsTypes="AA">
                                      <p:cBhvr>
                                        <p:cTn id="26" dur="2000" fill="hold"/>
                                        <p:tgtEl>
                                          <p:spTgt spid="244"/>
                                        </p:tgtEl>
                                        <p:attrNameLst>
                                          <p:attrName>ppt_x</p:attrName>
                                          <p:attrName>ppt_y</p:attrName>
                                        </p:attrNameLst>
                                      </p:cBhvr>
                                      <p:rCtr x="30052" y="-2014"/>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5E-6 -0.00278 L 0.59931 -0.03727 " pathEditMode="relative" rAng="0" ptsTypes="AA">
                                      <p:cBhvr>
                                        <p:cTn id="30" dur="2000" fill="hold"/>
                                        <p:tgtEl>
                                          <p:spTgt spid="246"/>
                                        </p:tgtEl>
                                        <p:attrNameLst>
                                          <p:attrName>ppt_x</p:attrName>
                                          <p:attrName>ppt_y</p:attrName>
                                        </p:attrNameLst>
                                      </p:cBhvr>
                                      <p:rCtr x="29965" y="-1736"/>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1.94444E-6 2.59259E-6 L 0.36041 0.00023 " pathEditMode="relative" rAng="0" ptsTypes="AA">
                                      <p:cBhvr>
                                        <p:cTn id="34" dur="2000" fill="hold"/>
                                        <p:tgtEl>
                                          <p:spTgt spid="259"/>
                                        </p:tgtEl>
                                        <p:attrNameLst>
                                          <p:attrName>ppt_x</p:attrName>
                                          <p:attrName>ppt_y</p:attrName>
                                        </p:attrNameLst>
                                      </p:cBhvr>
                                      <p:rCtr x="18021" y="0"/>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4034" y="-25347"/>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NEW Queueing Models</a:t>
            </a:r>
            <a:endParaRPr lang="en-US" sz="4000" dirty="0">
              <a:solidFill>
                <a:srgbClr val="800080"/>
              </a:solidFill>
            </a:endParaRPr>
          </a:p>
        </p:txBody>
      </p:sp>
      <p:sp>
        <p:nvSpPr>
          <p:cNvPr id="2" name="TextBox 1"/>
          <p:cNvSpPr txBox="1"/>
          <p:nvPr/>
        </p:nvSpPr>
        <p:spPr>
          <a:xfrm>
            <a:off x="1908753" y="898057"/>
            <a:ext cx="5198859" cy="523220"/>
          </a:xfrm>
          <a:prstGeom prst="rect">
            <a:avLst/>
          </a:prstGeom>
          <a:noFill/>
        </p:spPr>
        <p:txBody>
          <a:bodyPr wrap="none" rtlCol="0">
            <a:spAutoFit/>
          </a:bodyPr>
          <a:lstStyle/>
          <a:p>
            <a:r>
              <a:rPr lang="en-US" b="0" dirty="0" smtClean="0">
                <a:solidFill>
                  <a:srgbClr val="800080"/>
                </a:solidFill>
              </a:rPr>
              <a:t>“Job” occupies MANY servers</a:t>
            </a:r>
            <a:endParaRPr lang="en-US" b="0" dirty="0">
              <a:solidFill>
                <a:srgbClr val="800080"/>
              </a:solidFill>
            </a:endParaRPr>
          </a:p>
        </p:txBody>
      </p:sp>
      <p:sp>
        <p:nvSpPr>
          <p:cNvPr id="202" name="Oval 201"/>
          <p:cNvSpPr/>
          <p:nvPr/>
        </p:nvSpPr>
        <p:spPr bwMode="auto">
          <a:xfrm>
            <a:off x="-809772" y="2937245"/>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nvGrpSpPr>
          <p:cNvPr id="208" name="Group 207"/>
          <p:cNvGrpSpPr/>
          <p:nvPr/>
        </p:nvGrpSpPr>
        <p:grpSpPr>
          <a:xfrm>
            <a:off x="-372105" y="2933856"/>
            <a:ext cx="327336" cy="739448"/>
            <a:chOff x="6481979" y="5442110"/>
            <a:chExt cx="224888" cy="543961"/>
          </a:xfrm>
        </p:grpSpPr>
        <p:sp>
          <p:nvSpPr>
            <p:cNvPr id="209" name="Oval 208"/>
            <p:cNvSpPr/>
            <p:nvPr/>
          </p:nvSpPr>
          <p:spPr bwMode="auto">
            <a:xfrm>
              <a:off x="6481979" y="5442110"/>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0" name="Oval 209"/>
            <p:cNvSpPr/>
            <p:nvPr/>
          </p:nvSpPr>
          <p:spPr bwMode="auto">
            <a:xfrm>
              <a:off x="6490967" y="5774732"/>
              <a:ext cx="215900" cy="21133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246" name="Group 245"/>
          <p:cNvGrpSpPr/>
          <p:nvPr/>
        </p:nvGrpSpPr>
        <p:grpSpPr>
          <a:xfrm>
            <a:off x="-2249972" y="3010482"/>
            <a:ext cx="327335" cy="1230355"/>
            <a:chOff x="2982377" y="5095006"/>
            <a:chExt cx="327335" cy="1230355"/>
          </a:xfrm>
        </p:grpSpPr>
        <p:sp>
          <p:nvSpPr>
            <p:cNvPr id="247" name="Oval 246"/>
            <p:cNvSpPr/>
            <p:nvPr/>
          </p:nvSpPr>
          <p:spPr bwMode="auto">
            <a:xfrm>
              <a:off x="2982377" y="5095006"/>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8" name="Oval 247"/>
            <p:cNvSpPr/>
            <p:nvPr/>
          </p:nvSpPr>
          <p:spPr bwMode="auto">
            <a:xfrm>
              <a:off x="2995459" y="555327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9" name="Oval 248"/>
            <p:cNvSpPr/>
            <p:nvPr/>
          </p:nvSpPr>
          <p:spPr bwMode="auto">
            <a:xfrm>
              <a:off x="2995459" y="603807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254" name="TextBox 253"/>
          <p:cNvSpPr txBox="1"/>
          <p:nvPr/>
        </p:nvSpPr>
        <p:spPr>
          <a:xfrm>
            <a:off x="149759" y="5916455"/>
            <a:ext cx="8858515" cy="523220"/>
          </a:xfrm>
          <a:prstGeom prst="rect">
            <a:avLst/>
          </a:prstGeom>
          <a:noFill/>
        </p:spPr>
        <p:txBody>
          <a:bodyPr wrap="none" rtlCol="0">
            <a:spAutoFit/>
          </a:bodyPr>
          <a:lstStyle/>
          <a:p>
            <a:r>
              <a:rPr lang="en-US" b="0" dirty="0" smtClean="0">
                <a:solidFill>
                  <a:srgbClr val="800080"/>
                </a:solidFill>
              </a:rPr>
              <a:t>Open problem: Understanding delays in this setting.</a:t>
            </a:r>
            <a:endParaRPr lang="en-US" b="0" dirty="0">
              <a:solidFill>
                <a:srgbClr val="800080"/>
              </a:solidFill>
            </a:endParaRPr>
          </a:p>
        </p:txBody>
      </p:sp>
      <p:grpSp>
        <p:nvGrpSpPr>
          <p:cNvPr id="14" name="Group 13"/>
          <p:cNvGrpSpPr/>
          <p:nvPr/>
        </p:nvGrpSpPr>
        <p:grpSpPr>
          <a:xfrm>
            <a:off x="2248697" y="1506676"/>
            <a:ext cx="6119357" cy="4045115"/>
            <a:chOff x="2248697" y="1506676"/>
            <a:chExt cx="6119357" cy="4045115"/>
          </a:xfrm>
        </p:grpSpPr>
        <p:cxnSp>
          <p:nvCxnSpPr>
            <p:cNvPr id="66" name="Straight Connector 65"/>
            <p:cNvCxnSpPr/>
            <p:nvPr/>
          </p:nvCxnSpPr>
          <p:spPr>
            <a:xfrm>
              <a:off x="2648802" y="3111783"/>
              <a:ext cx="16626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311458" y="3111783"/>
              <a:ext cx="0" cy="10099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677665" y="3111783"/>
              <a:ext cx="0" cy="10099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648802" y="4121684"/>
              <a:ext cx="16626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106187" y="3111783"/>
              <a:ext cx="0" cy="10099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ight Arrow 83"/>
            <p:cNvSpPr/>
            <p:nvPr/>
          </p:nvSpPr>
          <p:spPr>
            <a:xfrm>
              <a:off x="2248697" y="3414891"/>
              <a:ext cx="400105" cy="44205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p:cNvGrpSpPr/>
            <p:nvPr/>
          </p:nvGrpSpPr>
          <p:grpSpPr>
            <a:xfrm>
              <a:off x="5184472" y="2363673"/>
              <a:ext cx="472865" cy="301852"/>
              <a:chOff x="6191297" y="2227628"/>
              <a:chExt cx="1197302" cy="758584"/>
            </a:xfrm>
          </p:grpSpPr>
          <p:sp>
            <p:nvSpPr>
              <p:cNvPr id="105" name="Oval 10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5184472" y="2839339"/>
              <a:ext cx="472865" cy="301852"/>
              <a:chOff x="6191297" y="2227628"/>
              <a:chExt cx="1197302" cy="758584"/>
            </a:xfrm>
          </p:grpSpPr>
          <p:sp>
            <p:nvSpPr>
              <p:cNvPr id="119" name="Oval 11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Arrow Connector 12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5184472" y="1910896"/>
              <a:ext cx="472865" cy="301852"/>
              <a:chOff x="6191297" y="2227628"/>
              <a:chExt cx="1197302" cy="758584"/>
            </a:xfrm>
          </p:grpSpPr>
          <p:sp>
            <p:nvSpPr>
              <p:cNvPr id="135" name="Oval 13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Arrow Connector 13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bwMode="auto">
            <a:xfrm flipV="1">
              <a:off x="4311458" y="2132994"/>
              <a:ext cx="906203" cy="1270272"/>
            </a:xfrm>
            <a:prstGeom prst="line">
              <a:avLst/>
            </a:prstGeom>
            <a:noFill/>
            <a:ln w="19050" cap="flat" cmpd="sng" algn="ctr">
              <a:solidFill>
                <a:schemeClr val="tx1"/>
              </a:solidFill>
              <a:prstDash val="solid"/>
              <a:round/>
              <a:headEnd type="none" w="med" len="med"/>
              <a:tailEnd type="none" w="med" len="med"/>
            </a:ln>
            <a:effectLst/>
          </p:spPr>
        </p:cxnSp>
        <p:cxnSp>
          <p:nvCxnSpPr>
            <p:cNvPr id="156" name="Straight Connector 155"/>
            <p:cNvCxnSpPr>
              <a:endCxn id="94" idx="1"/>
            </p:cNvCxnSpPr>
            <p:nvPr/>
          </p:nvCxnSpPr>
          <p:spPr bwMode="auto">
            <a:xfrm>
              <a:off x="4311456" y="3856945"/>
              <a:ext cx="943568" cy="1546880"/>
            </a:xfrm>
            <a:prstGeom prst="line">
              <a:avLst/>
            </a:prstGeom>
            <a:noFill/>
            <a:ln w="19050" cap="flat" cmpd="sng" algn="ctr">
              <a:solidFill>
                <a:schemeClr val="tx1"/>
              </a:solidFill>
              <a:prstDash val="solid"/>
              <a:round/>
              <a:headEnd type="none" w="med" len="med"/>
              <a:tailEnd type="none" w="med" len="med"/>
            </a:ln>
            <a:effectLst/>
          </p:spPr>
        </p:cxnSp>
        <p:cxnSp>
          <p:nvCxnSpPr>
            <p:cNvPr id="157" name="Straight Connector 156"/>
            <p:cNvCxnSpPr/>
            <p:nvPr/>
          </p:nvCxnSpPr>
          <p:spPr bwMode="auto">
            <a:xfrm flipV="1">
              <a:off x="4311457" y="2621320"/>
              <a:ext cx="894346" cy="844488"/>
            </a:xfrm>
            <a:prstGeom prst="line">
              <a:avLst/>
            </a:prstGeom>
            <a:noFill/>
            <a:ln w="19050" cap="flat" cmpd="sng" algn="ctr">
              <a:solidFill>
                <a:schemeClr val="tx1"/>
              </a:solidFill>
              <a:prstDash val="solid"/>
              <a:round/>
              <a:headEnd type="none" w="med" len="med"/>
              <a:tailEnd type="none" w="med" len="med"/>
            </a:ln>
            <a:effectLst/>
          </p:spPr>
        </p:cxnSp>
        <p:cxnSp>
          <p:nvCxnSpPr>
            <p:cNvPr id="158" name="Straight Connector 157"/>
            <p:cNvCxnSpPr>
              <a:endCxn id="91" idx="1"/>
            </p:cNvCxnSpPr>
            <p:nvPr/>
          </p:nvCxnSpPr>
          <p:spPr bwMode="auto">
            <a:xfrm>
              <a:off x="4311457" y="3753381"/>
              <a:ext cx="925675" cy="1154834"/>
            </a:xfrm>
            <a:prstGeom prst="line">
              <a:avLst/>
            </a:prstGeom>
            <a:noFill/>
            <a:ln w="19050" cap="flat" cmpd="sng" algn="ctr">
              <a:solidFill>
                <a:schemeClr val="tx1"/>
              </a:solidFill>
              <a:prstDash val="solid"/>
              <a:round/>
              <a:headEnd type="none" w="med" len="med"/>
              <a:tailEnd type="none" w="med" len="med"/>
            </a:ln>
            <a:effectLst/>
          </p:spPr>
        </p:cxnSp>
        <p:cxnSp>
          <p:nvCxnSpPr>
            <p:cNvPr id="159" name="Straight Connector 158"/>
            <p:cNvCxnSpPr>
              <a:endCxn id="150" idx="1"/>
            </p:cNvCxnSpPr>
            <p:nvPr/>
          </p:nvCxnSpPr>
          <p:spPr bwMode="auto">
            <a:xfrm>
              <a:off x="4320205" y="3678613"/>
              <a:ext cx="910652" cy="686702"/>
            </a:xfrm>
            <a:prstGeom prst="line">
              <a:avLst/>
            </a:prstGeom>
            <a:noFill/>
            <a:ln w="19050" cap="flat" cmpd="sng" algn="ctr">
              <a:solidFill>
                <a:schemeClr val="tx1"/>
              </a:solidFill>
              <a:prstDash val="solid"/>
              <a:round/>
              <a:headEnd type="none" w="med" len="med"/>
              <a:tailEnd type="none" w="med" len="med"/>
            </a:ln>
            <a:effectLst/>
          </p:spPr>
        </p:cxnSp>
        <p:cxnSp>
          <p:nvCxnSpPr>
            <p:cNvPr id="160" name="Straight Connector 159"/>
            <p:cNvCxnSpPr>
              <a:endCxn id="119" idx="2"/>
            </p:cNvCxnSpPr>
            <p:nvPr/>
          </p:nvCxnSpPr>
          <p:spPr bwMode="auto">
            <a:xfrm flipV="1">
              <a:off x="4314019" y="2990265"/>
              <a:ext cx="870453" cy="562158"/>
            </a:xfrm>
            <a:prstGeom prst="line">
              <a:avLst/>
            </a:prstGeom>
            <a:noFill/>
            <a:ln w="19050" cap="flat" cmpd="sng" algn="ctr">
              <a:solidFill>
                <a:schemeClr val="tx1"/>
              </a:solidFill>
              <a:prstDash val="solid"/>
              <a:round/>
              <a:headEnd type="none" w="med" len="med"/>
              <a:tailEnd type="none" w="med" len="med"/>
            </a:ln>
            <a:effectLst/>
          </p:spPr>
        </p:cxnSp>
        <p:cxnSp>
          <p:nvCxnSpPr>
            <p:cNvPr id="162" name="Straight Connector 161"/>
            <p:cNvCxnSpPr>
              <a:endCxn id="9" idx="1"/>
            </p:cNvCxnSpPr>
            <p:nvPr/>
          </p:nvCxnSpPr>
          <p:spPr bwMode="auto">
            <a:xfrm>
              <a:off x="4302161" y="3635594"/>
              <a:ext cx="903012" cy="317660"/>
            </a:xfrm>
            <a:prstGeom prst="line">
              <a:avLst/>
            </a:prstGeom>
            <a:noFill/>
            <a:ln w="19050"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V="1">
              <a:off x="4296144" y="1692439"/>
              <a:ext cx="897626" cy="1605333"/>
            </a:xfrm>
            <a:prstGeom prst="line">
              <a:avLst/>
            </a:prstGeom>
            <a:noFill/>
            <a:ln w="19050" cap="flat" cmpd="sng" algn="ctr">
              <a:solidFill>
                <a:schemeClr val="tx1"/>
              </a:solidFill>
              <a:prstDash val="solid"/>
              <a:round/>
              <a:headEnd type="none" w="med" len="med"/>
              <a:tailEnd type="none" w="med" len="med"/>
            </a:ln>
            <a:effectLst/>
          </p:spPr>
        </p:cxnSp>
        <p:grpSp>
          <p:nvGrpSpPr>
            <p:cNvPr id="77" name="Group 76"/>
            <p:cNvGrpSpPr/>
            <p:nvPr/>
          </p:nvGrpSpPr>
          <p:grpSpPr>
            <a:xfrm>
              <a:off x="5193770" y="1506676"/>
              <a:ext cx="472865" cy="301852"/>
              <a:chOff x="6191297" y="2227628"/>
              <a:chExt cx="1197302" cy="758584"/>
            </a:xfrm>
          </p:grpSpPr>
          <p:sp>
            <p:nvSpPr>
              <p:cNvPr id="79" name="Oval 7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6" name="Right Brace 5"/>
            <p:cNvSpPr/>
            <p:nvPr/>
          </p:nvSpPr>
          <p:spPr bwMode="auto">
            <a:xfrm>
              <a:off x="5901070" y="1506676"/>
              <a:ext cx="148856" cy="1658586"/>
            </a:xfrm>
            <a:prstGeom prst="rightBrac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81" name="Right Brace 80"/>
            <p:cNvSpPr/>
            <p:nvPr/>
          </p:nvSpPr>
          <p:spPr bwMode="auto">
            <a:xfrm>
              <a:off x="5864649" y="3856945"/>
              <a:ext cx="148856" cy="1658586"/>
            </a:xfrm>
            <a:prstGeom prst="rightBrac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7" name="TextBox 6"/>
            <p:cNvSpPr txBox="1"/>
            <p:nvPr/>
          </p:nvSpPr>
          <p:spPr>
            <a:xfrm>
              <a:off x="6105989" y="1910896"/>
              <a:ext cx="2262065" cy="707886"/>
            </a:xfrm>
            <a:prstGeom prst="rect">
              <a:avLst/>
            </a:prstGeom>
            <a:noFill/>
          </p:spPr>
          <p:txBody>
            <a:bodyPr wrap="square" rtlCol="0">
              <a:spAutoFit/>
            </a:bodyPr>
            <a:lstStyle/>
            <a:p>
              <a:r>
                <a:rPr lang="en-US" sz="2000" b="0" dirty="0" smtClean="0"/>
                <a:t>Compute</a:t>
              </a:r>
            </a:p>
            <a:p>
              <a:r>
                <a:rPr lang="en-US" sz="2000" b="0" dirty="0" smtClean="0"/>
                <a:t>resources</a:t>
              </a:r>
              <a:endParaRPr lang="en-US" sz="2000" b="0" dirty="0"/>
            </a:p>
          </p:txBody>
        </p:sp>
        <p:sp>
          <p:nvSpPr>
            <p:cNvPr id="82" name="TextBox 81"/>
            <p:cNvSpPr txBox="1"/>
            <p:nvPr/>
          </p:nvSpPr>
          <p:spPr>
            <a:xfrm>
              <a:off x="6048740" y="4305445"/>
              <a:ext cx="1447214" cy="707886"/>
            </a:xfrm>
            <a:prstGeom prst="rect">
              <a:avLst/>
            </a:prstGeom>
            <a:noFill/>
          </p:spPr>
          <p:txBody>
            <a:bodyPr wrap="square" rtlCol="0">
              <a:spAutoFit/>
            </a:bodyPr>
            <a:lstStyle/>
            <a:p>
              <a:r>
                <a:rPr lang="en-US" sz="2000" b="0" dirty="0" smtClean="0"/>
                <a:t>Memory</a:t>
              </a:r>
            </a:p>
            <a:p>
              <a:r>
                <a:rPr lang="en-US" sz="2000" b="0" dirty="0" smtClean="0"/>
                <a:t>resources</a:t>
              </a:r>
              <a:endParaRPr lang="en-US" sz="2000" b="0" dirty="0"/>
            </a:p>
          </p:txBody>
        </p:sp>
        <p:grpSp>
          <p:nvGrpSpPr>
            <p:cNvPr id="10" name="Group 9"/>
            <p:cNvGrpSpPr/>
            <p:nvPr/>
          </p:nvGrpSpPr>
          <p:grpSpPr>
            <a:xfrm>
              <a:off x="5205173" y="3805288"/>
              <a:ext cx="447395" cy="295932"/>
              <a:chOff x="8246679" y="3343846"/>
              <a:chExt cx="447395" cy="295932"/>
            </a:xfrm>
          </p:grpSpPr>
          <p:sp>
            <p:nvSpPr>
              <p:cNvPr id="9" name="Rectangle 8"/>
              <p:cNvSpPr/>
              <p:nvPr/>
            </p:nvSpPr>
            <p:spPr bwMode="auto">
              <a:xfrm>
                <a:off x="8246679" y="3343846"/>
                <a:ext cx="279407" cy="295932"/>
              </a:xfrm>
              <a:prstGeom prst="rect">
                <a:avLst/>
              </a:pr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cxnSp>
            <p:nvCxnSpPr>
              <p:cNvPr id="86" name="Straight Arrow Connector 85"/>
              <p:cNvCxnSpPr/>
              <p:nvPr/>
            </p:nvCxnSpPr>
            <p:spPr>
              <a:xfrm>
                <a:off x="8537944" y="3500264"/>
                <a:ext cx="156130"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5219240" y="4264639"/>
              <a:ext cx="447395" cy="295932"/>
              <a:chOff x="8246679" y="3343846"/>
              <a:chExt cx="447395" cy="295932"/>
            </a:xfrm>
          </p:grpSpPr>
          <p:sp>
            <p:nvSpPr>
              <p:cNvPr id="88" name="Rectangle 87"/>
              <p:cNvSpPr/>
              <p:nvPr/>
            </p:nvSpPr>
            <p:spPr bwMode="auto">
              <a:xfrm>
                <a:off x="8246679" y="3343846"/>
                <a:ext cx="279407" cy="295932"/>
              </a:xfrm>
              <a:prstGeom prst="rect">
                <a:avLst/>
              </a:pr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cxnSp>
            <p:nvCxnSpPr>
              <p:cNvPr id="89" name="Straight Arrow Connector 88"/>
              <p:cNvCxnSpPr/>
              <p:nvPr/>
            </p:nvCxnSpPr>
            <p:spPr>
              <a:xfrm>
                <a:off x="8537944" y="3500264"/>
                <a:ext cx="156130"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p:nvGrpSpPr>
          <p:grpSpPr>
            <a:xfrm>
              <a:off x="5237132" y="4760249"/>
              <a:ext cx="447395" cy="295932"/>
              <a:chOff x="8246679" y="3343846"/>
              <a:chExt cx="447395" cy="295932"/>
            </a:xfrm>
          </p:grpSpPr>
          <p:sp>
            <p:nvSpPr>
              <p:cNvPr id="91" name="Rectangle 90"/>
              <p:cNvSpPr/>
              <p:nvPr/>
            </p:nvSpPr>
            <p:spPr bwMode="auto">
              <a:xfrm>
                <a:off x="8246679" y="3343846"/>
                <a:ext cx="279407" cy="295932"/>
              </a:xfrm>
              <a:prstGeom prst="rect">
                <a:avLst/>
              </a:pr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cxnSp>
            <p:nvCxnSpPr>
              <p:cNvPr id="92" name="Straight Arrow Connector 91"/>
              <p:cNvCxnSpPr/>
              <p:nvPr/>
            </p:nvCxnSpPr>
            <p:spPr>
              <a:xfrm>
                <a:off x="8537944" y="3500264"/>
                <a:ext cx="156130"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5255024" y="5255859"/>
              <a:ext cx="447395" cy="295932"/>
              <a:chOff x="8246679" y="3343846"/>
              <a:chExt cx="447395" cy="295932"/>
            </a:xfrm>
          </p:grpSpPr>
          <p:sp>
            <p:nvSpPr>
              <p:cNvPr id="94" name="Rectangle 93"/>
              <p:cNvSpPr/>
              <p:nvPr/>
            </p:nvSpPr>
            <p:spPr bwMode="auto">
              <a:xfrm>
                <a:off x="8246679" y="3343846"/>
                <a:ext cx="279407" cy="295932"/>
              </a:xfrm>
              <a:prstGeom prst="rect">
                <a:avLst/>
              </a:pr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cxnSp>
            <p:nvCxnSpPr>
              <p:cNvPr id="95" name="Straight Arrow Connector 94"/>
              <p:cNvCxnSpPr/>
              <p:nvPr/>
            </p:nvCxnSpPr>
            <p:spPr>
              <a:xfrm>
                <a:off x="8537944" y="3500264"/>
                <a:ext cx="156130"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sp>
        <p:nvSpPr>
          <p:cNvPr id="104" name="Rectangle 103"/>
          <p:cNvSpPr/>
          <p:nvPr/>
        </p:nvSpPr>
        <p:spPr bwMode="auto">
          <a:xfrm>
            <a:off x="-343553" y="3893574"/>
            <a:ext cx="279407" cy="295932"/>
          </a:xfrm>
          <a:prstGeom prst="rect">
            <a:avLst/>
          </a:prstGeom>
          <a:solidFill>
            <a:srgbClr val="FFFF00"/>
          </a:solidFill>
          <a:ln w="571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nvGrpSpPr>
          <p:cNvPr id="16" name="Group 15"/>
          <p:cNvGrpSpPr/>
          <p:nvPr/>
        </p:nvGrpSpPr>
        <p:grpSpPr>
          <a:xfrm>
            <a:off x="-1724651" y="2756738"/>
            <a:ext cx="314268" cy="1499030"/>
            <a:chOff x="-1724651" y="2756738"/>
            <a:chExt cx="314268" cy="1499030"/>
          </a:xfrm>
        </p:grpSpPr>
        <p:grpSp>
          <p:nvGrpSpPr>
            <p:cNvPr id="211" name="Group 210"/>
            <p:cNvGrpSpPr/>
            <p:nvPr/>
          </p:nvGrpSpPr>
          <p:grpSpPr>
            <a:xfrm>
              <a:off x="-1724651" y="2756738"/>
              <a:ext cx="314268" cy="1085586"/>
              <a:chOff x="5211771" y="3522116"/>
              <a:chExt cx="314268" cy="1085586"/>
            </a:xfrm>
          </p:grpSpPr>
          <p:grpSp>
            <p:nvGrpSpPr>
              <p:cNvPr id="216" name="Group 215"/>
              <p:cNvGrpSpPr/>
              <p:nvPr/>
            </p:nvGrpSpPr>
            <p:grpSpPr>
              <a:xfrm>
                <a:off x="5211787" y="3919501"/>
                <a:ext cx="314252" cy="688201"/>
                <a:chOff x="6471224" y="5574115"/>
                <a:chExt cx="215900" cy="506263"/>
              </a:xfrm>
            </p:grpSpPr>
            <p:sp>
              <p:nvSpPr>
                <p:cNvPr id="220" name="Oval 219"/>
                <p:cNvSpPr/>
                <p:nvPr/>
              </p:nvSpPr>
              <p:spPr bwMode="auto">
                <a:xfrm>
                  <a:off x="6471224" y="5574115"/>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5" name="Oval 244"/>
                <p:cNvSpPr/>
                <p:nvPr/>
              </p:nvSpPr>
              <p:spPr bwMode="auto">
                <a:xfrm>
                  <a:off x="6471224" y="5869039"/>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219" name="Oval 218"/>
              <p:cNvSpPr/>
              <p:nvPr/>
            </p:nvSpPr>
            <p:spPr bwMode="auto">
              <a:xfrm>
                <a:off x="5211771" y="3522116"/>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sp>
          <p:nvSpPr>
            <p:cNvPr id="108" name="Rectangle 107"/>
            <p:cNvSpPr/>
            <p:nvPr/>
          </p:nvSpPr>
          <p:spPr bwMode="auto">
            <a:xfrm>
              <a:off x="-1703459" y="3959836"/>
              <a:ext cx="279407" cy="295932"/>
            </a:xfrm>
            <a:prstGeom prst="rect">
              <a:avLst/>
            </a:prstGeom>
            <a:solidFill>
              <a:srgbClr val="FF0000"/>
            </a:solidFill>
            <a:ln w="571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15" name="Group 14"/>
          <p:cNvGrpSpPr/>
          <p:nvPr/>
        </p:nvGrpSpPr>
        <p:grpSpPr>
          <a:xfrm>
            <a:off x="-772037" y="3386015"/>
            <a:ext cx="290695" cy="805405"/>
            <a:chOff x="5243461" y="4275708"/>
            <a:chExt cx="290695" cy="805405"/>
          </a:xfrm>
        </p:grpSpPr>
        <p:sp>
          <p:nvSpPr>
            <p:cNvPr id="109" name="Rectangle 108"/>
            <p:cNvSpPr/>
            <p:nvPr/>
          </p:nvSpPr>
          <p:spPr bwMode="auto">
            <a:xfrm>
              <a:off x="5254749" y="4785181"/>
              <a:ext cx="279407" cy="295932"/>
            </a:xfrm>
            <a:prstGeom prst="rect">
              <a:avLst/>
            </a:prstGeom>
            <a:solidFill>
              <a:schemeClr val="accent2"/>
            </a:solidFill>
            <a:ln w="571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1" name="Rectangle 110"/>
            <p:cNvSpPr/>
            <p:nvPr/>
          </p:nvSpPr>
          <p:spPr bwMode="auto">
            <a:xfrm>
              <a:off x="5243461" y="4275708"/>
              <a:ext cx="279407" cy="295932"/>
            </a:xfrm>
            <a:prstGeom prst="rect">
              <a:avLst/>
            </a:prstGeom>
            <a:solidFill>
              <a:schemeClr val="accent2"/>
            </a:solidFill>
            <a:ln w="571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112" name="Group 111"/>
          <p:cNvGrpSpPr/>
          <p:nvPr/>
        </p:nvGrpSpPr>
        <p:grpSpPr>
          <a:xfrm>
            <a:off x="-1238580" y="2137585"/>
            <a:ext cx="332144" cy="1634559"/>
            <a:chOff x="5198346" y="2876427"/>
            <a:chExt cx="332144" cy="1634559"/>
          </a:xfrm>
        </p:grpSpPr>
        <p:grpSp>
          <p:nvGrpSpPr>
            <p:cNvPr id="114" name="Group 113"/>
            <p:cNvGrpSpPr/>
            <p:nvPr/>
          </p:nvGrpSpPr>
          <p:grpSpPr>
            <a:xfrm>
              <a:off x="5198346" y="3707421"/>
              <a:ext cx="332144" cy="803565"/>
              <a:chOff x="6461981" y="5418098"/>
              <a:chExt cx="228192" cy="591128"/>
            </a:xfrm>
          </p:grpSpPr>
          <p:sp>
            <p:nvSpPr>
              <p:cNvPr id="118" name="Oval 117"/>
              <p:cNvSpPr/>
              <p:nvPr/>
            </p:nvSpPr>
            <p:spPr bwMode="auto">
              <a:xfrm>
                <a:off x="6474273" y="5418098"/>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0" name="Oval 119"/>
              <p:cNvSpPr/>
              <p:nvPr/>
            </p:nvSpPr>
            <p:spPr bwMode="auto">
              <a:xfrm>
                <a:off x="6461981" y="5797887"/>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nvGrpSpPr>
            <p:cNvPr id="115" name="Group 114"/>
            <p:cNvGrpSpPr/>
            <p:nvPr/>
          </p:nvGrpSpPr>
          <p:grpSpPr>
            <a:xfrm>
              <a:off x="5199233" y="2876427"/>
              <a:ext cx="319395" cy="686414"/>
              <a:chOff x="6481211" y="5537148"/>
              <a:chExt cx="219433" cy="504947"/>
            </a:xfrm>
          </p:grpSpPr>
          <p:sp>
            <p:nvSpPr>
              <p:cNvPr id="116" name="Oval 115"/>
              <p:cNvSpPr/>
              <p:nvPr/>
            </p:nvSpPr>
            <p:spPr bwMode="auto">
              <a:xfrm>
                <a:off x="6484744" y="5537148"/>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7" name="Oval 116"/>
              <p:cNvSpPr/>
              <p:nvPr/>
            </p:nvSpPr>
            <p:spPr bwMode="auto">
              <a:xfrm>
                <a:off x="6481211" y="5830756"/>
                <a:ext cx="215900" cy="21133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grpSp>
      <p:sp>
        <p:nvSpPr>
          <p:cNvPr id="121"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8</a:t>
            </a:fld>
            <a:endParaRPr lang="en-US" dirty="0"/>
          </a:p>
        </p:txBody>
      </p:sp>
    </p:spTree>
    <p:extLst>
      <p:ext uri="{BB962C8B-B14F-4D97-AF65-F5344CB8AC3E}">
        <p14:creationId xmlns:p14="http://schemas.microsoft.com/office/powerpoint/2010/main" val="219346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nodeType="clickEffect">
                                  <p:stCondLst>
                                    <p:cond delay="0"/>
                                  </p:stCondLst>
                                  <p:childTnLst>
                                    <p:animMotion origin="layout" path="M 3.05556E-6 -2.96296E-6 L 0.30364 -2.96296E-6 C 0.43975 -2.96296E-6 0.60729 -0.0581 0.60729 -0.10532 L 0.60729 -0.21041 " pathEditMode="relative" rAng="0" ptsTypes="AAAA">
                                      <p:cBhvr>
                                        <p:cTn id="6" dur="2000" fill="hold"/>
                                        <p:tgtEl>
                                          <p:spTgt spid="208"/>
                                        </p:tgtEl>
                                        <p:attrNameLst>
                                          <p:attrName>ppt_x</p:attrName>
                                          <p:attrName>ppt_y</p:attrName>
                                        </p:attrNameLst>
                                      </p:cBhvr>
                                      <p:rCtr x="30365" y="-10532"/>
                                    </p:animMotion>
                                  </p:childTnLst>
                                </p:cTn>
                              </p:par>
                              <p:par>
                                <p:cTn id="7" presetID="50" presetClass="path" presetSubtype="0" accel="50000" decel="50000" fill="hold" grpId="0" nodeType="withEffect">
                                  <p:stCondLst>
                                    <p:cond delay="0"/>
                                  </p:stCondLst>
                                  <p:childTnLst>
                                    <p:animMotion origin="layout" path="M 2.22222E-6 -1.85185E-6 L 0.30469 -1.85185E-6 C 0.44132 -1.85185E-6 0.60937 -0.0037 0.60937 -0.00648 L 0.60937 -0.01296 " pathEditMode="relative" rAng="0" ptsTypes="AAAA">
                                      <p:cBhvr>
                                        <p:cTn id="8" dur="2000" fill="hold"/>
                                        <p:tgtEl>
                                          <p:spTgt spid="104"/>
                                        </p:tgtEl>
                                        <p:attrNameLst>
                                          <p:attrName>ppt_x</p:attrName>
                                          <p:attrName>ppt_y</p:attrName>
                                        </p:attrNameLst>
                                      </p:cBhvr>
                                      <p:rCtr x="30469" y="-648"/>
                                    </p:animMotion>
                                  </p:childTnLst>
                                </p:cTn>
                              </p:par>
                            </p:childTnLst>
                          </p:cTn>
                        </p:par>
                      </p:childTnLst>
                    </p:cTn>
                  </p:par>
                  <p:par>
                    <p:cTn id="9" fill="hold">
                      <p:stCondLst>
                        <p:cond delay="indefinite"/>
                      </p:stCondLst>
                      <p:childTnLst>
                        <p:par>
                          <p:cTn id="10" fill="hold">
                            <p:stCondLst>
                              <p:cond delay="0"/>
                            </p:stCondLst>
                            <p:childTnLst>
                              <p:par>
                                <p:cTn id="11" presetID="50" presetClass="path" presetSubtype="0" accel="50000" decel="50000" fill="hold" nodeType="clickEffect">
                                  <p:stCondLst>
                                    <p:cond delay="0"/>
                                  </p:stCondLst>
                                  <p:childTnLst>
                                    <p:animMotion origin="layout" path="M 2.77778E-6 -4.81481E-6 L 0.32778 -4.81481E-6 C 0.475 -4.81481E-6 0.65607 0.03565 0.65607 0.06505 L 0.65607 0.13033 " pathEditMode="relative" rAng="0" ptsTypes="AAAA">
                                      <p:cBhvr>
                                        <p:cTn id="12" dur="2000" fill="hold"/>
                                        <p:tgtEl>
                                          <p:spTgt spid="15"/>
                                        </p:tgtEl>
                                        <p:attrNameLst>
                                          <p:attrName>ppt_x</p:attrName>
                                          <p:attrName>ppt_y</p:attrName>
                                        </p:attrNameLst>
                                      </p:cBhvr>
                                      <p:rCtr x="32795" y="6505"/>
                                    </p:animMotion>
                                  </p:childTnLst>
                                </p:cTn>
                              </p:par>
                              <p:par>
                                <p:cTn id="13" presetID="50" presetClass="path" presetSubtype="0" accel="50000" decel="50000" fill="hold" grpId="0" nodeType="withEffect">
                                  <p:stCondLst>
                                    <p:cond delay="0"/>
                                  </p:stCondLst>
                                  <p:childTnLst>
                                    <p:animMotion origin="layout" path="M 4.16667E-6 -4.07407E-6 L 0.32812 -4.07407E-6 C 0.47534 -4.07407E-6 0.65659 -0.02268 0.65659 -0.04097 L 0.65659 -0.08125 " pathEditMode="relative" rAng="0" ptsTypes="AAAA">
                                      <p:cBhvr>
                                        <p:cTn id="14" dur="2000" fill="hold"/>
                                        <p:tgtEl>
                                          <p:spTgt spid="202"/>
                                        </p:tgtEl>
                                        <p:attrNameLst>
                                          <p:attrName>ppt_x</p:attrName>
                                          <p:attrName>ppt_y</p:attrName>
                                        </p:attrNameLst>
                                      </p:cBhvr>
                                      <p:rCtr x="32830" y="-4074"/>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4.16667E-6 -2.59259E-6 L 0.61076 -0.03264 " pathEditMode="relative" rAng="0" ptsTypes="AA">
                                      <p:cBhvr>
                                        <p:cTn id="18" dur="2000" fill="hold"/>
                                        <p:tgtEl>
                                          <p:spTgt spid="16"/>
                                        </p:tgtEl>
                                        <p:attrNameLst>
                                          <p:attrName>ppt_x</p:attrName>
                                          <p:attrName>ppt_y</p:attrName>
                                        </p:attrNameLst>
                                      </p:cBhvr>
                                      <p:rCtr x="30538" y="-1644"/>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animBg="1"/>
      <p:bldP spid="254" grpId="0"/>
      <p:bldP spid="10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4034" y="-25347"/>
            <a:ext cx="9129966" cy="707886"/>
          </a:xfrm>
          <a:prstGeom prst="rect">
            <a:avLst/>
          </a:prstGeom>
          <a:solidFill>
            <a:srgbClr val="FFFF00"/>
          </a:solidFill>
        </p:spPr>
        <p:txBody>
          <a:bodyPr wrap="square" rtlCol="0">
            <a:spAutoFit/>
          </a:bodyPr>
          <a:lstStyle/>
          <a:p>
            <a:pPr algn="ctr"/>
            <a:r>
              <a:rPr lang="en-US" sz="4000" dirty="0" smtClean="0">
                <a:solidFill>
                  <a:srgbClr val="800080"/>
                </a:solidFill>
              </a:rPr>
              <a:t>Malleable Jobs add Complexity</a:t>
            </a:r>
            <a:endParaRPr lang="en-US" sz="4000" dirty="0">
              <a:solidFill>
                <a:srgbClr val="800080"/>
              </a:solidFill>
            </a:endParaRPr>
          </a:p>
        </p:txBody>
      </p:sp>
      <p:sp>
        <p:nvSpPr>
          <p:cNvPr id="2" name="TextBox 1"/>
          <p:cNvSpPr txBox="1"/>
          <p:nvPr/>
        </p:nvSpPr>
        <p:spPr>
          <a:xfrm>
            <a:off x="608218" y="884022"/>
            <a:ext cx="7941598" cy="523220"/>
          </a:xfrm>
          <a:prstGeom prst="rect">
            <a:avLst/>
          </a:prstGeom>
          <a:noFill/>
        </p:spPr>
        <p:txBody>
          <a:bodyPr wrap="none" rtlCol="0">
            <a:spAutoFit/>
          </a:bodyPr>
          <a:lstStyle/>
          <a:p>
            <a:r>
              <a:rPr lang="en-US" b="0" dirty="0" smtClean="0">
                <a:solidFill>
                  <a:srgbClr val="800080"/>
                </a:solidFill>
              </a:rPr>
              <a:t>“Job” is flexible in number of servers it needs</a:t>
            </a:r>
            <a:endParaRPr lang="en-US" b="0" dirty="0">
              <a:solidFill>
                <a:srgbClr val="800080"/>
              </a:solidFill>
            </a:endParaRPr>
          </a:p>
        </p:txBody>
      </p:sp>
      <p:grpSp>
        <p:nvGrpSpPr>
          <p:cNvPr id="236" name="Group 235"/>
          <p:cNvGrpSpPr/>
          <p:nvPr/>
        </p:nvGrpSpPr>
        <p:grpSpPr>
          <a:xfrm>
            <a:off x="1099542" y="1792137"/>
            <a:ext cx="3408640" cy="3640509"/>
            <a:chOff x="2288315" y="1798709"/>
            <a:chExt cx="3408640" cy="3640509"/>
          </a:xfrm>
        </p:grpSpPr>
        <p:grpSp>
          <p:nvGrpSpPr>
            <p:cNvPr id="4" name="Group 3"/>
            <p:cNvGrpSpPr/>
            <p:nvPr/>
          </p:nvGrpSpPr>
          <p:grpSpPr>
            <a:xfrm>
              <a:off x="2288315" y="2999596"/>
              <a:ext cx="2062762" cy="1009901"/>
              <a:chOff x="2027975" y="3603774"/>
              <a:chExt cx="1581034" cy="520141"/>
            </a:xfrm>
          </p:grpSpPr>
          <p:cxnSp>
            <p:nvCxnSpPr>
              <p:cNvPr id="66" name="Straight Connector 65"/>
              <p:cNvCxnSpPr/>
              <p:nvPr/>
            </p:nvCxnSpPr>
            <p:spPr>
              <a:xfrm>
                <a:off x="2334641" y="3603774"/>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609008"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123228"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334641" y="4123915"/>
                <a:ext cx="1274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685211" y="3603774"/>
                <a:ext cx="0" cy="520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ight Arrow 83"/>
              <p:cNvSpPr/>
              <p:nvPr/>
            </p:nvSpPr>
            <p:spPr>
              <a:xfrm>
                <a:off x="2027975" y="3759887"/>
                <a:ext cx="306666" cy="22767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224090" y="1798709"/>
              <a:ext cx="472865" cy="3640509"/>
              <a:chOff x="8657101" y="1193143"/>
              <a:chExt cx="472865" cy="3640509"/>
            </a:xfrm>
          </p:grpSpPr>
          <p:grpSp>
            <p:nvGrpSpPr>
              <p:cNvPr id="100" name="Group 99"/>
              <p:cNvGrpSpPr/>
              <p:nvPr/>
            </p:nvGrpSpPr>
            <p:grpSpPr>
              <a:xfrm>
                <a:off x="8657101" y="1645920"/>
                <a:ext cx="472865" cy="301852"/>
                <a:chOff x="6191297" y="2227628"/>
                <a:chExt cx="1197302" cy="758584"/>
              </a:xfrm>
            </p:grpSpPr>
            <p:sp>
              <p:nvSpPr>
                <p:cNvPr id="105" name="Oval 10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8657101" y="2121586"/>
                <a:ext cx="472865" cy="301852"/>
                <a:chOff x="6191297" y="2227628"/>
                <a:chExt cx="1197302" cy="758584"/>
              </a:xfrm>
            </p:grpSpPr>
            <p:sp>
              <p:nvSpPr>
                <p:cNvPr id="119" name="Oval 118"/>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Arrow Connector 12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p:nvGrpSpPr>
            <p:grpSpPr>
              <a:xfrm>
                <a:off x="8657101" y="2597129"/>
                <a:ext cx="472865" cy="301852"/>
                <a:chOff x="6191297" y="2227628"/>
                <a:chExt cx="1197302" cy="758584"/>
              </a:xfrm>
            </p:grpSpPr>
            <p:sp>
              <p:nvSpPr>
                <p:cNvPr id="132" name="Oval 131"/>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Arrow Connector 132"/>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57101" y="1193143"/>
                <a:ext cx="472865" cy="301852"/>
                <a:chOff x="6191297" y="2227628"/>
                <a:chExt cx="1197302" cy="758584"/>
              </a:xfrm>
            </p:grpSpPr>
            <p:sp>
              <p:nvSpPr>
                <p:cNvPr id="135" name="Oval 134"/>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Arrow Connector 135"/>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37" name="Group 136"/>
              <p:cNvGrpSpPr/>
              <p:nvPr/>
            </p:nvGrpSpPr>
            <p:grpSpPr>
              <a:xfrm>
                <a:off x="8657101" y="3114014"/>
                <a:ext cx="472865" cy="301852"/>
                <a:chOff x="6191297" y="2227628"/>
                <a:chExt cx="1197302" cy="758584"/>
              </a:xfrm>
            </p:grpSpPr>
            <p:sp>
              <p:nvSpPr>
                <p:cNvPr id="138" name="Oval 137"/>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Arrow Connector 138"/>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0" name="Group 139"/>
              <p:cNvGrpSpPr/>
              <p:nvPr/>
            </p:nvGrpSpPr>
            <p:grpSpPr>
              <a:xfrm>
                <a:off x="8657101" y="4056134"/>
                <a:ext cx="472865" cy="301852"/>
                <a:chOff x="6191297" y="2227628"/>
                <a:chExt cx="1197302" cy="758584"/>
              </a:xfrm>
            </p:grpSpPr>
            <p:sp>
              <p:nvSpPr>
                <p:cNvPr id="141" name="Oval 140"/>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a:off x="8657101" y="4531800"/>
                <a:ext cx="472865" cy="301852"/>
                <a:chOff x="6191297" y="2227628"/>
                <a:chExt cx="1197302" cy="758584"/>
              </a:xfrm>
            </p:grpSpPr>
            <p:sp>
              <p:nvSpPr>
                <p:cNvPr id="144" name="Oval 143"/>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Arrow Connector 144"/>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49" name="Group 148"/>
              <p:cNvGrpSpPr/>
              <p:nvPr/>
            </p:nvGrpSpPr>
            <p:grpSpPr>
              <a:xfrm>
                <a:off x="8657101" y="3603357"/>
                <a:ext cx="472865" cy="301852"/>
                <a:chOff x="6191297" y="2227628"/>
                <a:chExt cx="1197302" cy="758584"/>
              </a:xfrm>
            </p:grpSpPr>
            <p:sp>
              <p:nvSpPr>
                <p:cNvPr id="150" name="Oval 149"/>
                <p:cNvSpPr/>
                <p:nvPr/>
              </p:nvSpPr>
              <p:spPr>
                <a:xfrm>
                  <a:off x="6191297" y="2227628"/>
                  <a:ext cx="801977" cy="75858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1" name="Straight Arrow Connector 150"/>
                <p:cNvCxnSpPr/>
                <p:nvPr/>
              </p:nvCxnSpPr>
              <p:spPr>
                <a:xfrm>
                  <a:off x="6993274" y="2606920"/>
                  <a:ext cx="395325"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p:nvPr/>
          </p:nvCxnSpPr>
          <p:spPr bwMode="auto">
            <a:xfrm flipV="1">
              <a:off x="4351076" y="2020807"/>
              <a:ext cx="906203" cy="1270272"/>
            </a:xfrm>
            <a:prstGeom prst="line">
              <a:avLst/>
            </a:prstGeom>
            <a:noFill/>
            <a:ln w="19050" cap="flat" cmpd="sng" algn="ctr">
              <a:solidFill>
                <a:schemeClr val="tx1"/>
              </a:solidFill>
              <a:prstDash val="solid"/>
              <a:round/>
              <a:headEnd type="none" w="med" len="med"/>
              <a:tailEnd type="none" w="med" len="med"/>
            </a:ln>
            <a:effectLst/>
          </p:spPr>
        </p:cxnSp>
        <p:cxnSp>
          <p:nvCxnSpPr>
            <p:cNvPr id="156" name="Straight Connector 155"/>
            <p:cNvCxnSpPr>
              <a:endCxn id="144" idx="2"/>
            </p:cNvCxnSpPr>
            <p:nvPr/>
          </p:nvCxnSpPr>
          <p:spPr bwMode="auto">
            <a:xfrm>
              <a:off x="4351074" y="3744758"/>
              <a:ext cx="873016" cy="1543534"/>
            </a:xfrm>
            <a:prstGeom prst="line">
              <a:avLst/>
            </a:prstGeom>
            <a:noFill/>
            <a:ln w="19050" cap="flat" cmpd="sng" algn="ctr">
              <a:solidFill>
                <a:schemeClr val="tx1"/>
              </a:solidFill>
              <a:prstDash val="solid"/>
              <a:round/>
              <a:headEnd type="none" w="med" len="med"/>
              <a:tailEnd type="none" w="med" len="med"/>
            </a:ln>
            <a:effectLst/>
          </p:spPr>
        </p:cxnSp>
        <p:cxnSp>
          <p:nvCxnSpPr>
            <p:cNvPr id="157" name="Straight Connector 156"/>
            <p:cNvCxnSpPr/>
            <p:nvPr/>
          </p:nvCxnSpPr>
          <p:spPr bwMode="auto">
            <a:xfrm flipV="1">
              <a:off x="4351075" y="2509133"/>
              <a:ext cx="894346" cy="844488"/>
            </a:xfrm>
            <a:prstGeom prst="line">
              <a:avLst/>
            </a:prstGeom>
            <a:noFill/>
            <a:ln w="19050" cap="flat" cmpd="sng" algn="ctr">
              <a:solidFill>
                <a:schemeClr val="tx1"/>
              </a:solidFill>
              <a:prstDash val="solid"/>
              <a:round/>
              <a:headEnd type="none" w="med" len="med"/>
              <a:tailEnd type="none" w="med" len="med"/>
            </a:ln>
            <a:effectLst/>
          </p:spPr>
        </p:cxnSp>
        <p:cxnSp>
          <p:nvCxnSpPr>
            <p:cNvPr id="158" name="Straight Connector 157"/>
            <p:cNvCxnSpPr>
              <a:endCxn id="141" idx="1"/>
            </p:cNvCxnSpPr>
            <p:nvPr/>
          </p:nvCxnSpPr>
          <p:spPr bwMode="auto">
            <a:xfrm>
              <a:off x="4351075" y="3641194"/>
              <a:ext cx="919400" cy="1064711"/>
            </a:xfrm>
            <a:prstGeom prst="line">
              <a:avLst/>
            </a:prstGeom>
            <a:noFill/>
            <a:ln w="19050" cap="flat" cmpd="sng" algn="ctr">
              <a:solidFill>
                <a:schemeClr val="tx1"/>
              </a:solidFill>
              <a:prstDash val="solid"/>
              <a:round/>
              <a:headEnd type="none" w="med" len="med"/>
              <a:tailEnd type="none" w="med" len="med"/>
            </a:ln>
            <a:effectLst/>
          </p:spPr>
        </p:cxnSp>
        <p:cxnSp>
          <p:nvCxnSpPr>
            <p:cNvPr id="159" name="Straight Connector 158"/>
            <p:cNvCxnSpPr>
              <a:endCxn id="150" idx="1"/>
            </p:cNvCxnSpPr>
            <p:nvPr/>
          </p:nvCxnSpPr>
          <p:spPr bwMode="auto">
            <a:xfrm>
              <a:off x="4359823" y="3566426"/>
              <a:ext cx="910652" cy="686702"/>
            </a:xfrm>
            <a:prstGeom prst="line">
              <a:avLst/>
            </a:prstGeom>
            <a:noFill/>
            <a:ln w="19050" cap="flat" cmpd="sng" algn="ctr">
              <a:solidFill>
                <a:schemeClr val="tx1"/>
              </a:solidFill>
              <a:prstDash val="solid"/>
              <a:round/>
              <a:headEnd type="none" w="med" len="med"/>
              <a:tailEnd type="none" w="med" len="med"/>
            </a:ln>
            <a:effectLst/>
          </p:spPr>
        </p:cxnSp>
        <p:cxnSp>
          <p:nvCxnSpPr>
            <p:cNvPr id="160" name="Straight Connector 159"/>
            <p:cNvCxnSpPr>
              <a:endCxn id="119" idx="2"/>
            </p:cNvCxnSpPr>
            <p:nvPr/>
          </p:nvCxnSpPr>
          <p:spPr bwMode="auto">
            <a:xfrm flipV="1">
              <a:off x="4353637" y="2878078"/>
              <a:ext cx="870453" cy="562158"/>
            </a:xfrm>
            <a:prstGeom prst="line">
              <a:avLst/>
            </a:prstGeom>
            <a:noFill/>
            <a:ln w="19050"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flipV="1">
              <a:off x="4341779" y="3348519"/>
              <a:ext cx="882311" cy="149710"/>
            </a:xfrm>
            <a:prstGeom prst="line">
              <a:avLst/>
            </a:prstGeom>
            <a:noFill/>
            <a:ln w="19050"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4341779" y="3523407"/>
              <a:ext cx="870453" cy="295553"/>
            </a:xfrm>
            <a:prstGeom prst="line">
              <a:avLst/>
            </a:prstGeom>
            <a:noFill/>
            <a:ln w="19050" cap="flat" cmpd="sng" algn="ctr">
              <a:solidFill>
                <a:schemeClr val="tx1"/>
              </a:solidFill>
              <a:prstDash val="solid"/>
              <a:round/>
              <a:headEnd type="none" w="med" len="med"/>
              <a:tailEnd type="none" w="med" len="med"/>
            </a:ln>
            <a:effectLst/>
          </p:spPr>
        </p:cxnSp>
      </p:grpSp>
      <p:sp>
        <p:nvSpPr>
          <p:cNvPr id="200" name="Oval 199"/>
          <p:cNvSpPr/>
          <p:nvPr/>
        </p:nvSpPr>
        <p:spPr bwMode="auto">
          <a:xfrm>
            <a:off x="-1276449" y="3297771"/>
            <a:ext cx="314253"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1" name="Oval 200"/>
          <p:cNvSpPr/>
          <p:nvPr/>
        </p:nvSpPr>
        <p:spPr bwMode="auto">
          <a:xfrm>
            <a:off x="-1263367" y="3749930"/>
            <a:ext cx="314253"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2" name="Oval 201"/>
          <p:cNvSpPr/>
          <p:nvPr/>
        </p:nvSpPr>
        <p:spPr bwMode="auto">
          <a:xfrm>
            <a:off x="-1621966" y="301048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3" name="Oval 202"/>
          <p:cNvSpPr/>
          <p:nvPr/>
        </p:nvSpPr>
        <p:spPr bwMode="auto">
          <a:xfrm>
            <a:off x="-1608884" y="34687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5" name="Oval 204"/>
          <p:cNvSpPr/>
          <p:nvPr/>
        </p:nvSpPr>
        <p:spPr bwMode="auto">
          <a:xfrm>
            <a:off x="-1608884" y="39535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09" name="Oval 208"/>
          <p:cNvSpPr/>
          <p:nvPr/>
        </p:nvSpPr>
        <p:spPr bwMode="auto">
          <a:xfrm>
            <a:off x="-726391" y="3396290"/>
            <a:ext cx="314254"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0" name="Oval 209"/>
          <p:cNvSpPr/>
          <p:nvPr/>
        </p:nvSpPr>
        <p:spPr bwMode="auto">
          <a:xfrm>
            <a:off x="-713309" y="3848449"/>
            <a:ext cx="314254" cy="287289"/>
          </a:xfrm>
          <a:prstGeom prst="ellipse">
            <a:avLst/>
          </a:prstGeom>
          <a:solidFill>
            <a:srgbClr val="FFFF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20" name="Oval 219"/>
          <p:cNvSpPr/>
          <p:nvPr/>
        </p:nvSpPr>
        <p:spPr bwMode="auto">
          <a:xfrm>
            <a:off x="4064888" y="2727291"/>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5" name="Oval 244"/>
          <p:cNvSpPr/>
          <p:nvPr/>
        </p:nvSpPr>
        <p:spPr bwMode="auto">
          <a:xfrm>
            <a:off x="4035317" y="1809107"/>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18" name="Oval 217"/>
          <p:cNvSpPr/>
          <p:nvPr/>
        </p:nvSpPr>
        <p:spPr bwMode="auto">
          <a:xfrm>
            <a:off x="4053878" y="2238519"/>
            <a:ext cx="314253"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7" name="Oval 246"/>
          <p:cNvSpPr/>
          <p:nvPr/>
        </p:nvSpPr>
        <p:spPr bwMode="auto">
          <a:xfrm>
            <a:off x="-2249972" y="3010482"/>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8" name="Oval 247"/>
          <p:cNvSpPr/>
          <p:nvPr/>
        </p:nvSpPr>
        <p:spPr bwMode="auto">
          <a:xfrm>
            <a:off x="-2236890" y="34687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249" name="Oval 248"/>
          <p:cNvSpPr/>
          <p:nvPr/>
        </p:nvSpPr>
        <p:spPr bwMode="auto">
          <a:xfrm>
            <a:off x="-2236890" y="3953548"/>
            <a:ext cx="314253" cy="287289"/>
          </a:xfrm>
          <a:prstGeom prst="ellipse">
            <a:avLst/>
          </a:prstGeom>
          <a:solidFill>
            <a:schemeClr val="accent2"/>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grpSp>
        <p:nvGrpSpPr>
          <p:cNvPr id="6" name="Group 5"/>
          <p:cNvGrpSpPr/>
          <p:nvPr/>
        </p:nvGrpSpPr>
        <p:grpSpPr>
          <a:xfrm>
            <a:off x="4739839" y="2219234"/>
            <a:ext cx="4296840" cy="3186307"/>
            <a:chOff x="4739839" y="2219234"/>
            <a:chExt cx="4296840" cy="3186307"/>
          </a:xfrm>
        </p:grpSpPr>
        <p:grpSp>
          <p:nvGrpSpPr>
            <p:cNvPr id="71" name="Group 70"/>
            <p:cNvGrpSpPr/>
            <p:nvPr/>
          </p:nvGrpSpPr>
          <p:grpSpPr>
            <a:xfrm>
              <a:off x="4739839" y="2219234"/>
              <a:ext cx="4296840" cy="3186307"/>
              <a:chOff x="2007761" y="3704150"/>
              <a:chExt cx="4467448" cy="3357164"/>
            </a:xfrm>
          </p:grpSpPr>
          <p:cxnSp>
            <p:nvCxnSpPr>
              <p:cNvPr id="81" name="Straight Arrow Connector 80"/>
              <p:cNvCxnSpPr/>
              <p:nvPr/>
            </p:nvCxnSpPr>
            <p:spPr>
              <a:xfrm flipV="1">
                <a:off x="3585194" y="4287741"/>
                <a:ext cx="9783" cy="198695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3561843" y="6250627"/>
                <a:ext cx="2303152" cy="1065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007761" y="3704150"/>
                <a:ext cx="2173434" cy="830997"/>
              </a:xfrm>
              <a:prstGeom prst="rect">
                <a:avLst/>
              </a:prstGeom>
              <a:noFill/>
              <a:ln>
                <a:noFill/>
              </a:ln>
            </p:spPr>
            <p:txBody>
              <a:bodyPr wrap="square" rtlCol="0">
                <a:spAutoFit/>
              </a:bodyPr>
              <a:lstStyle/>
              <a:p>
                <a:pPr algn="ctr"/>
                <a:r>
                  <a:rPr lang="en-US" sz="2400" b="0" dirty="0" smtClean="0">
                    <a:solidFill>
                      <a:schemeClr val="tx1"/>
                    </a:solidFill>
                    <a:ea typeface="Cambria Math" panose="02040503050406030204" pitchFamily="18" charset="0"/>
                    <a:cs typeface="Times New Roman" panose="02020603050405020304" pitchFamily="18" charset="0"/>
                  </a:rPr>
                  <a:t>Speedup </a:t>
                </a:r>
              </a:p>
              <a:p>
                <a:pPr algn="ctr"/>
                <a:r>
                  <a:rPr lang="en-US" sz="2400" b="0" dirty="0" smtClean="0">
                    <a:solidFill>
                      <a:schemeClr val="tx1"/>
                    </a:solidFill>
                    <a:ea typeface="Cambria Math" panose="02040503050406030204" pitchFamily="18" charset="0"/>
                    <a:cs typeface="Times New Roman" panose="02020603050405020304" pitchFamily="18" charset="0"/>
                  </a:rPr>
                  <a:t>s(k)</a:t>
                </a:r>
                <a:endParaRPr lang="en-US" sz="2400" b="0" dirty="0">
                  <a:solidFill>
                    <a:schemeClr val="tx1"/>
                  </a:solidFill>
                  <a:ea typeface="Cambria Math" panose="02040503050406030204" pitchFamily="18" charset="0"/>
                  <a:cs typeface="Times New Roman" panose="02020603050405020304" pitchFamily="18" charset="0"/>
                </a:endParaRPr>
              </a:p>
            </p:txBody>
          </p:sp>
          <p:sp>
            <p:nvSpPr>
              <p:cNvPr id="85" name="TextBox 84"/>
              <p:cNvSpPr txBox="1"/>
              <p:nvPr/>
            </p:nvSpPr>
            <p:spPr>
              <a:xfrm>
                <a:off x="4517622" y="6599649"/>
                <a:ext cx="1957587" cy="461665"/>
              </a:xfrm>
              <a:prstGeom prst="rect">
                <a:avLst/>
              </a:prstGeom>
              <a:noFill/>
            </p:spPr>
            <p:txBody>
              <a:bodyPr wrap="none" rtlCol="0">
                <a:spAutoFit/>
              </a:bodyPr>
              <a:lstStyle/>
              <a:p>
                <a:r>
                  <a:rPr lang="en-US" sz="2400" b="0" dirty="0" smtClean="0">
                    <a:solidFill>
                      <a:schemeClr val="tx1"/>
                    </a:solidFill>
                  </a:rPr>
                  <a:t># servers, k</a:t>
                </a:r>
                <a:endParaRPr lang="en-US" sz="2400" b="0" dirty="0">
                  <a:solidFill>
                    <a:schemeClr val="tx1"/>
                  </a:solidFill>
                </a:endParaRPr>
              </a:p>
            </p:txBody>
          </p:sp>
          <p:grpSp>
            <p:nvGrpSpPr>
              <p:cNvPr id="86" name="Group 85"/>
              <p:cNvGrpSpPr/>
              <p:nvPr/>
            </p:nvGrpSpPr>
            <p:grpSpPr>
              <a:xfrm>
                <a:off x="3484279" y="4782695"/>
                <a:ext cx="190195" cy="1237885"/>
                <a:chOff x="5193791" y="4550731"/>
                <a:chExt cx="190195" cy="1237885"/>
              </a:xfrm>
            </p:grpSpPr>
            <p:cxnSp>
              <p:nvCxnSpPr>
                <p:cNvPr id="109" name="Straight Connector 108"/>
                <p:cNvCxnSpPr/>
                <p:nvPr/>
              </p:nvCxnSpPr>
              <p:spPr bwMode="auto">
                <a:xfrm>
                  <a:off x="5193791" y="5788616"/>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5193791" y="5524269"/>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5193791" y="5274552"/>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5193791" y="5017520"/>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5193791" y="4760488"/>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15" name="Straight Connector 114"/>
                <p:cNvCxnSpPr/>
                <p:nvPr/>
              </p:nvCxnSpPr>
              <p:spPr bwMode="auto">
                <a:xfrm>
                  <a:off x="5193791" y="4550731"/>
                  <a:ext cx="190195" cy="0"/>
                </a:xfrm>
                <a:prstGeom prst="line">
                  <a:avLst/>
                </a:prstGeom>
                <a:noFill/>
                <a:ln w="19050" cap="flat" cmpd="sng" algn="ctr">
                  <a:solidFill>
                    <a:schemeClr val="tx1"/>
                  </a:solidFill>
                  <a:prstDash val="solid"/>
                  <a:round/>
                  <a:headEnd type="none" w="med" len="med"/>
                  <a:tailEnd type="none" w="med" len="med"/>
                </a:ln>
                <a:effectLst/>
              </p:spPr>
            </p:cxnSp>
          </p:grpSp>
          <p:sp>
            <p:nvSpPr>
              <p:cNvPr id="87" name="TextBox 86"/>
              <p:cNvSpPr txBox="1"/>
              <p:nvPr/>
            </p:nvSpPr>
            <p:spPr>
              <a:xfrm>
                <a:off x="3209854" y="5835408"/>
                <a:ext cx="288862" cy="369332"/>
              </a:xfrm>
              <a:prstGeom prst="rect">
                <a:avLst/>
              </a:prstGeom>
              <a:noFill/>
            </p:spPr>
            <p:txBody>
              <a:bodyPr wrap="none" rtlCol="0">
                <a:spAutoFit/>
              </a:bodyPr>
              <a:lstStyle/>
              <a:p>
                <a:r>
                  <a:rPr lang="en-US" sz="1800" b="0" dirty="0" smtClean="0">
                    <a:solidFill>
                      <a:schemeClr val="tx1"/>
                    </a:solidFill>
                  </a:rPr>
                  <a:t>1</a:t>
                </a:r>
                <a:endParaRPr lang="en-US" sz="1800" b="0" dirty="0">
                  <a:solidFill>
                    <a:schemeClr val="tx1"/>
                  </a:solidFill>
                </a:endParaRPr>
              </a:p>
            </p:txBody>
          </p:sp>
          <p:sp>
            <p:nvSpPr>
              <p:cNvPr id="88" name="TextBox 87"/>
              <p:cNvSpPr txBox="1"/>
              <p:nvPr/>
            </p:nvSpPr>
            <p:spPr>
              <a:xfrm>
                <a:off x="3189757" y="5588204"/>
                <a:ext cx="325730" cy="369332"/>
              </a:xfrm>
              <a:prstGeom prst="rect">
                <a:avLst/>
              </a:prstGeom>
              <a:noFill/>
            </p:spPr>
            <p:txBody>
              <a:bodyPr wrap="none" rtlCol="0">
                <a:spAutoFit/>
              </a:bodyPr>
              <a:lstStyle/>
              <a:p>
                <a:r>
                  <a:rPr lang="en-US" sz="1800" b="0" dirty="0" smtClean="0">
                    <a:solidFill>
                      <a:schemeClr val="tx1"/>
                    </a:solidFill>
                  </a:rPr>
                  <a:t>2</a:t>
                </a:r>
                <a:endParaRPr lang="en-US" sz="1800" b="0" dirty="0">
                  <a:solidFill>
                    <a:schemeClr val="tx1"/>
                  </a:solidFill>
                </a:endParaRPr>
              </a:p>
            </p:txBody>
          </p:sp>
          <p:sp>
            <p:nvSpPr>
              <p:cNvPr id="89" name="TextBox 88"/>
              <p:cNvSpPr txBox="1"/>
              <p:nvPr/>
            </p:nvSpPr>
            <p:spPr>
              <a:xfrm>
                <a:off x="3184734" y="5326265"/>
                <a:ext cx="325730" cy="369332"/>
              </a:xfrm>
              <a:prstGeom prst="rect">
                <a:avLst/>
              </a:prstGeom>
              <a:noFill/>
            </p:spPr>
            <p:txBody>
              <a:bodyPr wrap="none" rtlCol="0">
                <a:spAutoFit/>
              </a:bodyPr>
              <a:lstStyle/>
              <a:p>
                <a:r>
                  <a:rPr lang="en-US" sz="1800" b="0" dirty="0" smtClean="0">
                    <a:solidFill>
                      <a:schemeClr val="tx1"/>
                    </a:solidFill>
                  </a:rPr>
                  <a:t>3</a:t>
                </a:r>
                <a:endParaRPr lang="en-US" sz="1800" b="0" dirty="0">
                  <a:solidFill>
                    <a:schemeClr val="tx1"/>
                  </a:solidFill>
                </a:endParaRPr>
              </a:p>
            </p:txBody>
          </p:sp>
          <p:sp>
            <p:nvSpPr>
              <p:cNvPr id="90" name="TextBox 89"/>
              <p:cNvSpPr txBox="1"/>
              <p:nvPr/>
            </p:nvSpPr>
            <p:spPr>
              <a:xfrm>
                <a:off x="3174685" y="4801528"/>
                <a:ext cx="325730" cy="369332"/>
              </a:xfrm>
              <a:prstGeom prst="rect">
                <a:avLst/>
              </a:prstGeom>
              <a:noFill/>
            </p:spPr>
            <p:txBody>
              <a:bodyPr wrap="none" rtlCol="0">
                <a:spAutoFit/>
              </a:bodyPr>
              <a:lstStyle/>
              <a:p>
                <a:r>
                  <a:rPr lang="en-US" sz="1800" b="0" dirty="0" smtClean="0">
                    <a:solidFill>
                      <a:schemeClr val="tx1"/>
                    </a:solidFill>
                  </a:rPr>
                  <a:t>5</a:t>
                </a:r>
                <a:endParaRPr lang="en-US" sz="1800" b="0" dirty="0">
                  <a:solidFill>
                    <a:schemeClr val="tx1"/>
                  </a:solidFill>
                </a:endParaRPr>
              </a:p>
            </p:txBody>
          </p:sp>
          <p:sp>
            <p:nvSpPr>
              <p:cNvPr id="91" name="TextBox 90"/>
              <p:cNvSpPr txBox="1"/>
              <p:nvPr/>
            </p:nvSpPr>
            <p:spPr>
              <a:xfrm>
                <a:off x="3174685" y="4573539"/>
                <a:ext cx="325730" cy="369332"/>
              </a:xfrm>
              <a:prstGeom prst="rect">
                <a:avLst/>
              </a:prstGeom>
              <a:noFill/>
            </p:spPr>
            <p:txBody>
              <a:bodyPr wrap="none" rtlCol="0">
                <a:spAutoFit/>
              </a:bodyPr>
              <a:lstStyle/>
              <a:p>
                <a:r>
                  <a:rPr lang="en-US" sz="1800" b="0" dirty="0" smtClean="0">
                    <a:solidFill>
                      <a:schemeClr val="tx1"/>
                    </a:solidFill>
                  </a:rPr>
                  <a:t>6</a:t>
                </a:r>
                <a:endParaRPr lang="en-US" sz="1800" b="0" dirty="0">
                  <a:solidFill>
                    <a:schemeClr val="tx1"/>
                  </a:solidFill>
                </a:endParaRPr>
              </a:p>
            </p:txBody>
          </p:sp>
          <p:sp>
            <p:nvSpPr>
              <p:cNvPr id="92" name="TextBox 91"/>
              <p:cNvSpPr txBox="1"/>
              <p:nvPr/>
            </p:nvSpPr>
            <p:spPr>
              <a:xfrm>
                <a:off x="3184733" y="5072487"/>
                <a:ext cx="325730" cy="369332"/>
              </a:xfrm>
              <a:prstGeom prst="rect">
                <a:avLst/>
              </a:prstGeom>
              <a:noFill/>
            </p:spPr>
            <p:txBody>
              <a:bodyPr wrap="none" rtlCol="0">
                <a:spAutoFit/>
              </a:bodyPr>
              <a:lstStyle/>
              <a:p>
                <a:r>
                  <a:rPr lang="en-US" sz="1800" b="0" dirty="0" smtClean="0">
                    <a:solidFill>
                      <a:schemeClr val="tx1"/>
                    </a:solidFill>
                  </a:rPr>
                  <a:t>4</a:t>
                </a:r>
                <a:endParaRPr lang="en-US" sz="1800" b="0" dirty="0">
                  <a:solidFill>
                    <a:schemeClr val="tx1"/>
                  </a:solidFill>
                </a:endParaRPr>
              </a:p>
            </p:txBody>
          </p:sp>
          <p:grpSp>
            <p:nvGrpSpPr>
              <p:cNvPr id="93" name="Group 92"/>
              <p:cNvGrpSpPr/>
              <p:nvPr/>
            </p:nvGrpSpPr>
            <p:grpSpPr>
              <a:xfrm rot="5400000">
                <a:off x="4360160" y="5653552"/>
                <a:ext cx="190195" cy="1237885"/>
                <a:chOff x="5193791" y="4550731"/>
                <a:chExt cx="190195" cy="1237885"/>
              </a:xfrm>
            </p:grpSpPr>
            <p:cxnSp>
              <p:nvCxnSpPr>
                <p:cNvPr id="101" name="Straight Connector 100"/>
                <p:cNvCxnSpPr/>
                <p:nvPr/>
              </p:nvCxnSpPr>
              <p:spPr bwMode="auto">
                <a:xfrm>
                  <a:off x="5193791" y="5788616"/>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5193791" y="5524269"/>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5193791" y="5274552"/>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4" name="Straight Connector 103"/>
                <p:cNvCxnSpPr/>
                <p:nvPr/>
              </p:nvCxnSpPr>
              <p:spPr bwMode="auto">
                <a:xfrm>
                  <a:off x="5193791" y="5017520"/>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5193791" y="4760488"/>
                  <a:ext cx="190195" cy="0"/>
                </a:xfrm>
                <a:prstGeom prst="line">
                  <a:avLst/>
                </a:prstGeom>
                <a:noFill/>
                <a:ln w="1905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a:off x="5193791" y="4550731"/>
                  <a:ext cx="190195" cy="0"/>
                </a:xfrm>
                <a:prstGeom prst="line">
                  <a:avLst/>
                </a:prstGeom>
                <a:noFill/>
                <a:ln w="19050" cap="flat" cmpd="sng" algn="ctr">
                  <a:solidFill>
                    <a:schemeClr val="tx1"/>
                  </a:solidFill>
                  <a:prstDash val="solid"/>
                  <a:round/>
                  <a:headEnd type="none" w="med" len="med"/>
                  <a:tailEnd type="none" w="med" len="med"/>
                </a:ln>
                <a:effectLst/>
              </p:spPr>
            </p:cxnSp>
          </p:grpSp>
          <p:sp>
            <p:nvSpPr>
              <p:cNvPr id="94" name="TextBox 93"/>
              <p:cNvSpPr txBox="1"/>
              <p:nvPr/>
            </p:nvSpPr>
            <p:spPr>
              <a:xfrm>
                <a:off x="3688825" y="6304332"/>
                <a:ext cx="288862" cy="369332"/>
              </a:xfrm>
              <a:prstGeom prst="rect">
                <a:avLst/>
              </a:prstGeom>
              <a:noFill/>
            </p:spPr>
            <p:txBody>
              <a:bodyPr wrap="none" rtlCol="0">
                <a:spAutoFit/>
              </a:bodyPr>
              <a:lstStyle/>
              <a:p>
                <a:r>
                  <a:rPr lang="en-US" sz="1800" b="0" dirty="0" smtClean="0">
                    <a:solidFill>
                      <a:schemeClr val="tx1"/>
                    </a:solidFill>
                  </a:rPr>
                  <a:t>1</a:t>
                </a:r>
                <a:endParaRPr lang="en-US" sz="1800" b="0" dirty="0">
                  <a:solidFill>
                    <a:schemeClr val="tx1"/>
                  </a:solidFill>
                </a:endParaRPr>
              </a:p>
            </p:txBody>
          </p:sp>
          <p:sp>
            <p:nvSpPr>
              <p:cNvPr id="95" name="TextBox 94"/>
              <p:cNvSpPr txBox="1"/>
              <p:nvPr/>
            </p:nvSpPr>
            <p:spPr>
              <a:xfrm>
                <a:off x="3935010" y="6304332"/>
                <a:ext cx="325730" cy="369332"/>
              </a:xfrm>
              <a:prstGeom prst="rect">
                <a:avLst/>
              </a:prstGeom>
              <a:noFill/>
            </p:spPr>
            <p:txBody>
              <a:bodyPr wrap="none" rtlCol="0">
                <a:spAutoFit/>
              </a:bodyPr>
              <a:lstStyle/>
              <a:p>
                <a:r>
                  <a:rPr lang="en-US" sz="1800" b="0" dirty="0" smtClean="0">
                    <a:solidFill>
                      <a:schemeClr val="tx1"/>
                    </a:solidFill>
                  </a:rPr>
                  <a:t>2</a:t>
                </a:r>
                <a:endParaRPr lang="en-US" sz="1800" b="0" dirty="0">
                  <a:solidFill>
                    <a:schemeClr val="tx1"/>
                  </a:solidFill>
                </a:endParaRPr>
              </a:p>
            </p:txBody>
          </p:sp>
          <p:sp>
            <p:nvSpPr>
              <p:cNvPr id="96" name="TextBox 95"/>
              <p:cNvSpPr txBox="1"/>
              <p:nvPr/>
            </p:nvSpPr>
            <p:spPr>
              <a:xfrm>
                <a:off x="4181195" y="6304332"/>
                <a:ext cx="325730" cy="369332"/>
              </a:xfrm>
              <a:prstGeom prst="rect">
                <a:avLst/>
              </a:prstGeom>
              <a:noFill/>
            </p:spPr>
            <p:txBody>
              <a:bodyPr wrap="none" rtlCol="0">
                <a:spAutoFit/>
              </a:bodyPr>
              <a:lstStyle/>
              <a:p>
                <a:r>
                  <a:rPr lang="en-US" sz="1800" b="0" dirty="0" smtClean="0">
                    <a:solidFill>
                      <a:schemeClr val="tx1"/>
                    </a:solidFill>
                  </a:rPr>
                  <a:t>3</a:t>
                </a:r>
                <a:endParaRPr lang="en-US" sz="1800" b="0" dirty="0">
                  <a:solidFill>
                    <a:schemeClr val="tx1"/>
                  </a:solidFill>
                </a:endParaRPr>
              </a:p>
            </p:txBody>
          </p:sp>
          <p:sp>
            <p:nvSpPr>
              <p:cNvPr id="97" name="TextBox 96"/>
              <p:cNvSpPr txBox="1"/>
              <p:nvPr/>
            </p:nvSpPr>
            <p:spPr>
              <a:xfrm>
                <a:off x="4698685" y="6304332"/>
                <a:ext cx="325730" cy="369332"/>
              </a:xfrm>
              <a:prstGeom prst="rect">
                <a:avLst/>
              </a:prstGeom>
              <a:noFill/>
            </p:spPr>
            <p:txBody>
              <a:bodyPr wrap="none" rtlCol="0">
                <a:spAutoFit/>
              </a:bodyPr>
              <a:lstStyle/>
              <a:p>
                <a:r>
                  <a:rPr lang="en-US" sz="1800" b="0" dirty="0" smtClean="0">
                    <a:solidFill>
                      <a:schemeClr val="tx1"/>
                    </a:solidFill>
                  </a:rPr>
                  <a:t>5</a:t>
                </a:r>
                <a:endParaRPr lang="en-US" sz="1800" b="0" dirty="0">
                  <a:solidFill>
                    <a:schemeClr val="tx1"/>
                  </a:solidFill>
                </a:endParaRPr>
              </a:p>
            </p:txBody>
          </p:sp>
          <p:sp>
            <p:nvSpPr>
              <p:cNvPr id="98" name="TextBox 97"/>
              <p:cNvSpPr txBox="1"/>
              <p:nvPr/>
            </p:nvSpPr>
            <p:spPr>
              <a:xfrm>
                <a:off x="4919748" y="6304332"/>
                <a:ext cx="325730" cy="369332"/>
              </a:xfrm>
              <a:prstGeom prst="rect">
                <a:avLst/>
              </a:prstGeom>
              <a:noFill/>
            </p:spPr>
            <p:txBody>
              <a:bodyPr wrap="none" rtlCol="0">
                <a:spAutoFit/>
              </a:bodyPr>
              <a:lstStyle/>
              <a:p>
                <a:r>
                  <a:rPr lang="en-US" sz="1800" b="0" dirty="0" smtClean="0">
                    <a:solidFill>
                      <a:schemeClr val="tx1"/>
                    </a:solidFill>
                  </a:rPr>
                  <a:t>6</a:t>
                </a:r>
                <a:endParaRPr lang="en-US" sz="1800" b="0" dirty="0">
                  <a:solidFill>
                    <a:schemeClr val="tx1"/>
                  </a:solidFill>
                </a:endParaRPr>
              </a:p>
            </p:txBody>
          </p:sp>
          <p:sp>
            <p:nvSpPr>
              <p:cNvPr id="99" name="TextBox 98"/>
              <p:cNvSpPr txBox="1"/>
              <p:nvPr/>
            </p:nvSpPr>
            <p:spPr>
              <a:xfrm>
                <a:off x="4442452" y="6304332"/>
                <a:ext cx="325730" cy="369332"/>
              </a:xfrm>
              <a:prstGeom prst="rect">
                <a:avLst/>
              </a:prstGeom>
              <a:noFill/>
            </p:spPr>
            <p:txBody>
              <a:bodyPr wrap="none" rtlCol="0">
                <a:spAutoFit/>
              </a:bodyPr>
              <a:lstStyle/>
              <a:p>
                <a:r>
                  <a:rPr lang="en-US" sz="1800" b="0" dirty="0" smtClean="0">
                    <a:solidFill>
                      <a:schemeClr val="tx1"/>
                    </a:solidFill>
                  </a:rPr>
                  <a:t>4</a:t>
                </a:r>
                <a:endParaRPr lang="en-US" sz="1800" b="0" dirty="0">
                  <a:solidFill>
                    <a:schemeClr val="tx1"/>
                  </a:solidFill>
                </a:endParaRPr>
              </a:p>
            </p:txBody>
          </p:sp>
        </p:grpSp>
        <p:grpSp>
          <p:nvGrpSpPr>
            <p:cNvPr id="72" name="Group 71"/>
            <p:cNvGrpSpPr/>
            <p:nvPr/>
          </p:nvGrpSpPr>
          <p:grpSpPr>
            <a:xfrm>
              <a:off x="6266411" y="2757979"/>
              <a:ext cx="2653002" cy="1863781"/>
              <a:chOff x="9433326" y="3208706"/>
              <a:chExt cx="2653002" cy="1863781"/>
            </a:xfrm>
          </p:grpSpPr>
          <p:cxnSp>
            <p:nvCxnSpPr>
              <p:cNvPr id="79" name="Straight Connector 78"/>
              <p:cNvCxnSpPr/>
              <p:nvPr/>
            </p:nvCxnSpPr>
            <p:spPr bwMode="auto">
              <a:xfrm flipV="1">
                <a:off x="9433326" y="3670371"/>
                <a:ext cx="1637895" cy="1402116"/>
              </a:xfrm>
              <a:prstGeom prst="line">
                <a:avLst/>
              </a:prstGeom>
              <a:noFill/>
              <a:ln w="38100" cap="flat" cmpd="sng" algn="ctr">
                <a:solidFill>
                  <a:srgbClr val="006600"/>
                </a:solidFill>
                <a:prstDash val="dash"/>
                <a:round/>
                <a:headEnd type="none" w="med" len="med"/>
                <a:tailEnd type="triangle" w="med" len="med"/>
              </a:ln>
              <a:effectLst/>
            </p:spPr>
          </p:cxnSp>
          <p:sp>
            <p:nvSpPr>
              <p:cNvPr id="80" name="TextBox 79"/>
              <p:cNvSpPr txBox="1"/>
              <p:nvPr/>
            </p:nvSpPr>
            <p:spPr>
              <a:xfrm>
                <a:off x="10519874" y="3208706"/>
                <a:ext cx="1566454" cy="461665"/>
              </a:xfrm>
              <a:prstGeom prst="rect">
                <a:avLst/>
              </a:prstGeom>
              <a:noFill/>
            </p:spPr>
            <p:txBody>
              <a:bodyPr wrap="none" rtlCol="0">
                <a:spAutoFit/>
              </a:bodyPr>
              <a:lstStyle/>
              <a:p>
                <a:r>
                  <a:rPr lang="en-US" sz="2400" dirty="0" smtClean="0">
                    <a:solidFill>
                      <a:srgbClr val="006600"/>
                    </a:solidFill>
                  </a:rPr>
                  <a:t>“perfect”</a:t>
                </a:r>
                <a:endParaRPr lang="en-US" sz="2400" dirty="0">
                  <a:solidFill>
                    <a:srgbClr val="006600"/>
                  </a:solidFill>
                </a:endParaRPr>
              </a:p>
            </p:txBody>
          </p:sp>
        </p:grpSp>
      </p:grpSp>
      <p:grpSp>
        <p:nvGrpSpPr>
          <p:cNvPr id="73" name="Group 72"/>
          <p:cNvGrpSpPr/>
          <p:nvPr/>
        </p:nvGrpSpPr>
        <p:grpSpPr>
          <a:xfrm>
            <a:off x="6263657" y="3426119"/>
            <a:ext cx="2551029" cy="1230268"/>
            <a:chOff x="9424153" y="1027519"/>
            <a:chExt cx="2551029" cy="1230268"/>
          </a:xfrm>
        </p:grpSpPr>
        <p:sp>
          <p:nvSpPr>
            <p:cNvPr id="76" name="Freeform 75"/>
            <p:cNvSpPr/>
            <p:nvPr/>
          </p:nvSpPr>
          <p:spPr bwMode="auto">
            <a:xfrm>
              <a:off x="9424153" y="1466217"/>
              <a:ext cx="2374710" cy="791570"/>
            </a:xfrm>
            <a:custGeom>
              <a:avLst/>
              <a:gdLst>
                <a:gd name="connsiteX0" fmla="*/ 0 w 2661313"/>
                <a:gd name="connsiteY0" fmla="*/ 928048 h 928048"/>
                <a:gd name="connsiteX1" fmla="*/ 272955 w 2661313"/>
                <a:gd name="connsiteY1" fmla="*/ 696036 h 928048"/>
                <a:gd name="connsiteX2" fmla="*/ 1460310 w 2661313"/>
                <a:gd name="connsiteY2" fmla="*/ 122830 h 928048"/>
                <a:gd name="connsiteX3" fmla="*/ 2661313 w 2661313"/>
                <a:gd name="connsiteY3" fmla="*/ 0 h 928048"/>
              </a:gdLst>
              <a:ahLst/>
              <a:cxnLst>
                <a:cxn ang="0">
                  <a:pos x="connsiteX0" y="connsiteY0"/>
                </a:cxn>
                <a:cxn ang="0">
                  <a:pos x="connsiteX1" y="connsiteY1"/>
                </a:cxn>
                <a:cxn ang="0">
                  <a:pos x="connsiteX2" y="connsiteY2"/>
                </a:cxn>
                <a:cxn ang="0">
                  <a:pos x="connsiteX3" y="connsiteY3"/>
                </a:cxn>
              </a:cxnLst>
              <a:rect l="l" t="t" r="r" b="b"/>
              <a:pathLst>
                <a:path w="2661313" h="928048">
                  <a:moveTo>
                    <a:pt x="0" y="928048"/>
                  </a:moveTo>
                  <a:cubicBezTo>
                    <a:pt x="14785" y="879143"/>
                    <a:pt x="29570" y="830239"/>
                    <a:pt x="272955" y="696036"/>
                  </a:cubicBezTo>
                  <a:cubicBezTo>
                    <a:pt x="516340" y="561833"/>
                    <a:pt x="1062250" y="238836"/>
                    <a:pt x="1460310" y="122830"/>
                  </a:cubicBezTo>
                  <a:cubicBezTo>
                    <a:pt x="1858370" y="6824"/>
                    <a:pt x="2259841" y="3412"/>
                    <a:pt x="2661313" y="0"/>
                  </a:cubicBezTo>
                </a:path>
              </a:pathLst>
            </a:cu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77" name="TextBox 76"/>
            <p:cNvSpPr txBox="1"/>
            <p:nvPr/>
          </p:nvSpPr>
          <p:spPr>
            <a:xfrm>
              <a:off x="10814287" y="1027519"/>
              <a:ext cx="1160895" cy="461665"/>
            </a:xfrm>
            <a:prstGeom prst="rect">
              <a:avLst/>
            </a:prstGeom>
            <a:noFill/>
          </p:spPr>
          <p:txBody>
            <a:bodyPr wrap="none" rtlCol="0">
              <a:spAutoFit/>
            </a:bodyPr>
            <a:lstStyle/>
            <a:p>
              <a:r>
                <a:rPr lang="en-US" sz="2400" dirty="0" smtClean="0">
                  <a:solidFill>
                    <a:srgbClr val="FF0000"/>
                  </a:solidFill>
                </a:rPr>
                <a:t>reality</a:t>
              </a:r>
              <a:endParaRPr lang="en-US" sz="2400" dirty="0">
                <a:solidFill>
                  <a:srgbClr val="FF0000"/>
                </a:solidFill>
              </a:endParaRPr>
            </a:p>
          </p:txBody>
        </p:sp>
      </p:grpSp>
      <p:sp>
        <p:nvSpPr>
          <p:cNvPr id="3" name="Rectangle 2"/>
          <p:cNvSpPr/>
          <p:nvPr/>
        </p:nvSpPr>
        <p:spPr bwMode="auto">
          <a:xfrm>
            <a:off x="-388184" y="3077196"/>
            <a:ext cx="280419" cy="697845"/>
          </a:xfrm>
          <a:prstGeom prst="rect">
            <a:avLst/>
          </a:prstGeom>
          <a:solidFill>
            <a:srgbClr val="FF000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6" name="Rectangle 115"/>
          <p:cNvSpPr/>
          <p:nvPr/>
        </p:nvSpPr>
        <p:spPr bwMode="auto">
          <a:xfrm>
            <a:off x="-783170" y="2522106"/>
            <a:ext cx="300362" cy="1260958"/>
          </a:xfrm>
          <a:prstGeom prst="rect">
            <a:avLst/>
          </a:prstGeom>
          <a:solidFill>
            <a:schemeClr val="accent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17" name="Rectangle 116"/>
          <p:cNvSpPr/>
          <p:nvPr/>
        </p:nvSpPr>
        <p:spPr bwMode="auto">
          <a:xfrm>
            <a:off x="-1227587" y="3352830"/>
            <a:ext cx="299298" cy="452245"/>
          </a:xfrm>
          <a:prstGeom prst="rect">
            <a:avLst/>
          </a:prstGeom>
          <a:solidFill>
            <a:srgbClr val="FFFF0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0" name="Freeform 119"/>
          <p:cNvSpPr/>
          <p:nvPr/>
        </p:nvSpPr>
        <p:spPr bwMode="auto">
          <a:xfrm>
            <a:off x="6288899" y="4164103"/>
            <a:ext cx="2381464" cy="516829"/>
          </a:xfrm>
          <a:custGeom>
            <a:avLst/>
            <a:gdLst>
              <a:gd name="connsiteX0" fmla="*/ 0 w 2661313"/>
              <a:gd name="connsiteY0" fmla="*/ 928048 h 928048"/>
              <a:gd name="connsiteX1" fmla="*/ 272955 w 2661313"/>
              <a:gd name="connsiteY1" fmla="*/ 696036 h 928048"/>
              <a:gd name="connsiteX2" fmla="*/ 1460310 w 2661313"/>
              <a:gd name="connsiteY2" fmla="*/ 122830 h 928048"/>
              <a:gd name="connsiteX3" fmla="*/ 2661313 w 2661313"/>
              <a:gd name="connsiteY3" fmla="*/ 0 h 928048"/>
            </a:gdLst>
            <a:ahLst/>
            <a:cxnLst>
              <a:cxn ang="0">
                <a:pos x="connsiteX0" y="connsiteY0"/>
              </a:cxn>
              <a:cxn ang="0">
                <a:pos x="connsiteX1" y="connsiteY1"/>
              </a:cxn>
              <a:cxn ang="0">
                <a:pos x="connsiteX2" y="connsiteY2"/>
              </a:cxn>
              <a:cxn ang="0">
                <a:pos x="connsiteX3" y="connsiteY3"/>
              </a:cxn>
            </a:cxnLst>
            <a:rect l="l" t="t" r="r" b="b"/>
            <a:pathLst>
              <a:path w="2661313" h="928048">
                <a:moveTo>
                  <a:pt x="0" y="928048"/>
                </a:moveTo>
                <a:cubicBezTo>
                  <a:pt x="14785" y="879143"/>
                  <a:pt x="29570" y="830239"/>
                  <a:pt x="272955" y="696036"/>
                </a:cubicBezTo>
                <a:cubicBezTo>
                  <a:pt x="516340" y="561833"/>
                  <a:pt x="1062250" y="238836"/>
                  <a:pt x="1460310" y="122830"/>
                </a:cubicBezTo>
                <a:cubicBezTo>
                  <a:pt x="1858370" y="6824"/>
                  <a:pt x="2259841" y="3412"/>
                  <a:pt x="2661313" y="0"/>
                </a:cubicBezTo>
              </a:path>
            </a:pathLst>
          </a:custGeom>
          <a:noFill/>
          <a:ln w="762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2" name="Freeform 121"/>
          <p:cNvSpPr/>
          <p:nvPr/>
        </p:nvSpPr>
        <p:spPr bwMode="auto">
          <a:xfrm>
            <a:off x="6333484" y="4350904"/>
            <a:ext cx="2349287" cy="317615"/>
          </a:xfrm>
          <a:custGeom>
            <a:avLst/>
            <a:gdLst>
              <a:gd name="connsiteX0" fmla="*/ 0 w 2661313"/>
              <a:gd name="connsiteY0" fmla="*/ 928048 h 928048"/>
              <a:gd name="connsiteX1" fmla="*/ 272955 w 2661313"/>
              <a:gd name="connsiteY1" fmla="*/ 696036 h 928048"/>
              <a:gd name="connsiteX2" fmla="*/ 1460310 w 2661313"/>
              <a:gd name="connsiteY2" fmla="*/ 122830 h 928048"/>
              <a:gd name="connsiteX3" fmla="*/ 2661313 w 2661313"/>
              <a:gd name="connsiteY3" fmla="*/ 0 h 928048"/>
            </a:gdLst>
            <a:ahLst/>
            <a:cxnLst>
              <a:cxn ang="0">
                <a:pos x="connsiteX0" y="connsiteY0"/>
              </a:cxn>
              <a:cxn ang="0">
                <a:pos x="connsiteX1" y="connsiteY1"/>
              </a:cxn>
              <a:cxn ang="0">
                <a:pos x="connsiteX2" y="connsiteY2"/>
              </a:cxn>
              <a:cxn ang="0">
                <a:pos x="connsiteX3" y="connsiteY3"/>
              </a:cxn>
            </a:cxnLst>
            <a:rect l="l" t="t" r="r" b="b"/>
            <a:pathLst>
              <a:path w="2661313" h="928048">
                <a:moveTo>
                  <a:pt x="0" y="928048"/>
                </a:moveTo>
                <a:cubicBezTo>
                  <a:pt x="14785" y="879143"/>
                  <a:pt x="29570" y="830239"/>
                  <a:pt x="272955" y="696036"/>
                </a:cubicBezTo>
                <a:cubicBezTo>
                  <a:pt x="516340" y="561833"/>
                  <a:pt x="1062250" y="238836"/>
                  <a:pt x="1460310" y="122830"/>
                </a:cubicBezTo>
                <a:cubicBezTo>
                  <a:pt x="1858370" y="6824"/>
                  <a:pt x="2259841" y="3412"/>
                  <a:pt x="2661313" y="0"/>
                </a:cubicBezTo>
              </a:path>
            </a:pathLst>
          </a:custGeom>
          <a:noFill/>
          <a:ln w="762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3" name="Oval 122"/>
          <p:cNvSpPr/>
          <p:nvPr/>
        </p:nvSpPr>
        <p:spPr bwMode="auto">
          <a:xfrm>
            <a:off x="4047180" y="3209186"/>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4" name="Oval 123"/>
          <p:cNvSpPr/>
          <p:nvPr/>
        </p:nvSpPr>
        <p:spPr bwMode="auto">
          <a:xfrm>
            <a:off x="4040216" y="3712224"/>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5" name="Oval 124"/>
          <p:cNvSpPr/>
          <p:nvPr/>
        </p:nvSpPr>
        <p:spPr bwMode="auto">
          <a:xfrm>
            <a:off x="4042632" y="4203937"/>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7" name="Oval 126"/>
          <p:cNvSpPr/>
          <p:nvPr/>
        </p:nvSpPr>
        <p:spPr bwMode="auto">
          <a:xfrm>
            <a:off x="4036558" y="4643715"/>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29" name="Oval 128"/>
          <p:cNvSpPr/>
          <p:nvPr/>
        </p:nvSpPr>
        <p:spPr bwMode="auto">
          <a:xfrm>
            <a:off x="4036558" y="5138075"/>
            <a:ext cx="314252" cy="287289"/>
          </a:xfrm>
          <a:prstGeom prst="ellipse">
            <a:avLst/>
          </a:prstGeom>
          <a:solidFill>
            <a:srgbClr val="FF0000"/>
          </a:solidFill>
          <a:ln w="57150" cap="flat" cmpd="sng" algn="ctr">
            <a:solidFill>
              <a:schemeClr val="tx1"/>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accent2"/>
              </a:solidFill>
              <a:effectLst/>
              <a:latin typeface="Comic Sans MS" pitchFamily="66" charset="0"/>
            </a:endParaRPr>
          </a:p>
        </p:txBody>
      </p:sp>
      <p:sp>
        <p:nvSpPr>
          <p:cNvPr id="130" name="Slide Number Placeholder 4"/>
          <p:cNvSpPr>
            <a:spLocks noGrp="1"/>
          </p:cNvSpPr>
          <p:nvPr>
            <p:ph type="sldNum" sz="quarter" idx="11"/>
          </p:nvPr>
        </p:nvSpPr>
        <p:spPr>
          <a:xfrm>
            <a:off x="6553200" y="6400800"/>
            <a:ext cx="2589213" cy="417513"/>
          </a:xfrm>
        </p:spPr>
        <p:txBody>
          <a:bodyPr/>
          <a:lstStyle/>
          <a:p>
            <a:pPr>
              <a:defRPr/>
            </a:pPr>
            <a:fld id="{0A747A86-D8B7-447B-A3A5-116CA8292072}" type="slidenum">
              <a:rPr lang="en-US"/>
              <a:pPr>
                <a:defRPr/>
              </a:pPr>
              <a:t>9</a:t>
            </a:fld>
            <a:endParaRPr lang="en-US" dirty="0"/>
          </a:p>
        </p:txBody>
      </p:sp>
    </p:spTree>
    <p:extLst>
      <p:ext uri="{BB962C8B-B14F-4D97-AF65-F5344CB8AC3E}">
        <p14:creationId xmlns:p14="http://schemas.microsoft.com/office/powerpoint/2010/main" val="120642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33333E-6 2.96296E-6 L 0.33732 0.00926 " pathEditMode="relative" rAng="0" ptsTypes="AA">
                                      <p:cBhvr>
                                        <p:cTn id="14" dur="2000" fill="hold"/>
                                        <p:tgtEl>
                                          <p:spTgt spid="3"/>
                                        </p:tgtEl>
                                        <p:attrNameLst>
                                          <p:attrName>ppt_x</p:attrName>
                                          <p:attrName>ppt_y</p:attrName>
                                        </p:attrNameLst>
                                      </p:cBhvr>
                                      <p:rCtr x="16858" y="463"/>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0" nodeType="clickEffect">
                                  <p:stCondLst>
                                    <p:cond delay="0"/>
                                  </p:stCondLst>
                                  <p:childTnLst>
                                    <p:animMotion origin="layout" path="M 0.00226 0.00278 L 0.31684 0.01111 " pathEditMode="relative" rAng="0" ptsTypes="AA">
                                      <p:cBhvr>
                                        <p:cTn id="48" dur="2000" fill="hold"/>
                                        <p:tgtEl>
                                          <p:spTgt spid="116"/>
                                        </p:tgtEl>
                                        <p:attrNameLst>
                                          <p:attrName>ppt_x</p:attrName>
                                          <p:attrName>ppt_y</p:attrName>
                                        </p:attrNameLst>
                                      </p:cBhvr>
                                      <p:rCtr x="15729" y="417"/>
                                    </p:animMotion>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0" nodeType="clickEffect">
                                  <p:stCondLst>
                                    <p:cond delay="0"/>
                                  </p:stCondLst>
                                  <p:childTnLst>
                                    <p:animMotion origin="layout" path="M 0.00642 0.00787 L 0.3066 0.0088 " pathEditMode="relative" rAng="0" ptsTypes="AA">
                                      <p:cBhvr>
                                        <p:cTn id="56" dur="2000" fill="hold"/>
                                        <p:tgtEl>
                                          <p:spTgt spid="117"/>
                                        </p:tgtEl>
                                        <p:attrNameLst>
                                          <p:attrName>ppt_x</p:attrName>
                                          <p:attrName>ppt_y</p:attrName>
                                        </p:attrNameLst>
                                      </p:cBhvr>
                                      <p:rCtr x="15000" y="46"/>
                                    </p:animMotion>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0" grpId="0" animBg="1"/>
      <p:bldP spid="245" grpId="0" animBg="1"/>
      <p:bldP spid="218" grpId="0" animBg="1"/>
      <p:bldP spid="3" grpId="0" animBg="1"/>
      <p:bldP spid="116" grpId="0" animBg="1"/>
      <p:bldP spid="117" grpId="0" animBg="1"/>
      <p:bldP spid="120" grpId="0" animBg="1"/>
      <p:bldP spid="122" grpId="0" animBg="1"/>
      <p:bldP spid="123" grpId="0" animBg="1"/>
      <p:bldP spid="124" grpId="0" animBg="1"/>
      <p:bldP spid="125" grpId="0" animBg="1"/>
      <p:bldP spid="127" grpId="0" animBg="1"/>
      <p:bldP spid="129"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accent2"/>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accent2"/>
            </a:solidFill>
            <a:effectLst/>
            <a:latin typeface="Comic Sans MS" pitchFamily="66"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129600</TotalTime>
  <Words>1191</Words>
  <Application>Microsoft Office PowerPoint</Application>
  <PresentationFormat>On-screen Show (4:3)</PresentationFormat>
  <Paragraphs>195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Cambria Math</vt:lpstr>
      <vt:lpstr>Comic Sans MS</vt:lpstr>
      <vt:lpstr>Symbol</vt:lpstr>
      <vt:lpstr>Times New Roman</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heavy-tailed distributions on load balancing</dc:title>
  <dc:creator>Rob</dc:creator>
  <cp:lastModifiedBy>Mor Harchol-Balter</cp:lastModifiedBy>
  <cp:revision>1303</cp:revision>
  <cp:lastPrinted>2000-05-25T17:45:52Z</cp:lastPrinted>
  <dcterms:created xsi:type="dcterms:W3CDTF">1995-06-17T23:31:02Z</dcterms:created>
  <dcterms:modified xsi:type="dcterms:W3CDTF">2019-11-07T02:04:18Z</dcterms:modified>
</cp:coreProperties>
</file>