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1" r:id="rId3"/>
    <p:sldId id="262" r:id="rId4"/>
    <p:sldId id="272" r:id="rId5"/>
    <p:sldId id="263" r:id="rId6"/>
    <p:sldId id="273" r:id="rId7"/>
    <p:sldId id="264" r:id="rId8"/>
    <p:sldId id="274" r:id="rId9"/>
    <p:sldId id="265" r:id="rId10"/>
    <p:sldId id="266" r:id="rId11"/>
    <p:sldId id="267" r:id="rId12"/>
    <p:sldId id="269" r:id="rId13"/>
    <p:sldId id="268" r:id="rId14"/>
    <p:sldId id="278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7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AE00-E2AA-D440-AF5D-F9EB3D9BB756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BD2D-B5DE-FB4F-BDE3-938D85082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6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AE00-E2AA-D440-AF5D-F9EB3D9BB756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BD2D-B5DE-FB4F-BDE3-938D85082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73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AE00-E2AA-D440-AF5D-F9EB3D9BB756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BD2D-B5DE-FB4F-BDE3-938D85082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2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AE00-E2AA-D440-AF5D-F9EB3D9BB756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BD2D-B5DE-FB4F-BDE3-938D85082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93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AE00-E2AA-D440-AF5D-F9EB3D9BB756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BD2D-B5DE-FB4F-BDE3-938D85082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88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AE00-E2AA-D440-AF5D-F9EB3D9BB756}" type="datetimeFigureOut">
              <a:rPr lang="en-US" smtClean="0"/>
              <a:t>11/1/19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BD2D-B5DE-FB4F-BDE3-938D85082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9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AE00-E2AA-D440-AF5D-F9EB3D9BB756}" type="datetimeFigureOut">
              <a:rPr lang="en-US" smtClean="0"/>
              <a:t>11/1/19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BD2D-B5DE-FB4F-BDE3-938D85082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17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AE00-E2AA-D440-AF5D-F9EB3D9BB756}" type="datetimeFigureOut">
              <a:rPr lang="en-US" smtClean="0"/>
              <a:t>11/1/19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BD2D-B5DE-FB4F-BDE3-938D85082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43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AE00-E2AA-D440-AF5D-F9EB3D9BB756}" type="datetimeFigureOut">
              <a:rPr lang="en-US" smtClean="0"/>
              <a:t>11/1/19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BD2D-B5DE-FB4F-BDE3-938D85082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95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AE00-E2AA-D440-AF5D-F9EB3D9BB756}" type="datetimeFigureOut">
              <a:rPr lang="en-US" smtClean="0"/>
              <a:t>11/1/19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BD2D-B5DE-FB4F-BDE3-938D85082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96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AE00-E2AA-D440-AF5D-F9EB3D9BB756}" type="datetimeFigureOut">
              <a:rPr lang="en-US" smtClean="0"/>
              <a:t>11/1/19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BD2D-B5DE-FB4F-BDE3-938D85082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91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7AE00-E2AA-D440-AF5D-F9EB3D9BB756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FBD2D-B5DE-FB4F-BDE3-938D85082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5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01842" y="2793998"/>
            <a:ext cx="1616242" cy="30747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280737"/>
            <a:ext cx="8622632" cy="1488239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Stochastic Network Utility Maximization:</a:t>
            </a:r>
            <a:br>
              <a:rPr lang="en-US" sz="4000" dirty="0" smtClean="0">
                <a:solidFill>
                  <a:srgbClr val="0000FF"/>
                </a:solidFill>
              </a:rPr>
            </a:b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008000"/>
                </a:solidFill>
              </a:rPr>
              <a:t>Optimality</a:t>
            </a:r>
            <a:r>
              <a:rPr lang="en-US" sz="4000" dirty="0" smtClean="0">
                <a:solidFill>
                  <a:srgbClr val="0000FF"/>
                </a:solidFill>
              </a:rPr>
              <a:t>,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Convergence</a:t>
            </a:r>
            <a:r>
              <a:rPr lang="en-US" sz="4000" dirty="0" smtClean="0">
                <a:solidFill>
                  <a:srgbClr val="0000FF"/>
                </a:solidFill>
              </a:rPr>
              <a:t>, </a:t>
            </a:r>
            <a:r>
              <a:rPr lang="en-US" sz="4000" dirty="0" smtClean="0">
                <a:solidFill>
                  <a:srgbClr val="FF0000"/>
                </a:solidFill>
              </a:rPr>
              <a:t>Adaptation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02250"/>
            <a:ext cx="6400800" cy="10795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Michael J. Neely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Southern California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264357" y="2019967"/>
            <a:ext cx="326189" cy="922421"/>
            <a:chOff x="1371600" y="2580105"/>
            <a:chExt cx="326189" cy="922421"/>
          </a:xfrm>
          <a:solidFill>
            <a:srgbClr val="008000"/>
          </a:solidFill>
        </p:grpSpPr>
        <p:sp>
          <p:nvSpPr>
            <p:cNvPr id="4" name="Rectangle 3"/>
            <p:cNvSpPr/>
            <p:nvPr/>
          </p:nvSpPr>
          <p:spPr>
            <a:xfrm>
              <a:off x="1371600" y="2927684"/>
              <a:ext cx="326189" cy="57484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</a:rPr>
                <a:t>1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1697789" y="2580105"/>
              <a:ext cx="0" cy="347579"/>
            </a:xfrm>
            <a:prstGeom prst="line">
              <a:avLst/>
            </a:prstGeom>
            <a:grpFill/>
            <a:ln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8419430" y="2942388"/>
            <a:ext cx="326189" cy="922421"/>
            <a:chOff x="1371600" y="2580105"/>
            <a:chExt cx="326189" cy="922421"/>
          </a:xfrm>
          <a:solidFill>
            <a:srgbClr val="FF0000"/>
          </a:solidFill>
        </p:grpSpPr>
        <p:sp>
          <p:nvSpPr>
            <p:cNvPr id="9" name="Rectangle 8"/>
            <p:cNvSpPr/>
            <p:nvPr/>
          </p:nvSpPr>
          <p:spPr>
            <a:xfrm>
              <a:off x="1371600" y="2927684"/>
              <a:ext cx="326189" cy="57484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</a:rPr>
                <a:t>2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1697789" y="2580105"/>
              <a:ext cx="0" cy="347579"/>
            </a:xfrm>
            <a:prstGeom prst="line">
              <a:avLst/>
            </a:prstGeom>
            <a:grpFill/>
            <a:ln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8550443" y="3837253"/>
            <a:ext cx="326189" cy="922421"/>
            <a:chOff x="1371600" y="2580105"/>
            <a:chExt cx="326189" cy="922421"/>
          </a:xfrm>
          <a:solidFill>
            <a:srgbClr val="FF6600"/>
          </a:solidFill>
        </p:grpSpPr>
        <p:sp>
          <p:nvSpPr>
            <p:cNvPr id="12" name="Rectangle 11"/>
            <p:cNvSpPr/>
            <p:nvPr/>
          </p:nvSpPr>
          <p:spPr>
            <a:xfrm>
              <a:off x="1371600" y="2927684"/>
              <a:ext cx="326189" cy="57484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</a:rPr>
                <a:t>3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1697789" y="2580105"/>
              <a:ext cx="0" cy="347579"/>
            </a:xfrm>
            <a:prstGeom prst="line">
              <a:avLst/>
            </a:prstGeom>
            <a:grpFill/>
            <a:ln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ounded Rectangle 20"/>
          <p:cNvSpPr/>
          <p:nvPr/>
        </p:nvSpPr>
        <p:spPr>
          <a:xfrm>
            <a:off x="533400" y="2713788"/>
            <a:ext cx="1938421" cy="14959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00505" y="2793998"/>
            <a:ext cx="1617579" cy="307474"/>
          </a:xfrm>
          <a:custGeom>
            <a:avLst/>
            <a:gdLst>
              <a:gd name="connsiteX0" fmla="*/ 13368 w 1617579"/>
              <a:gd name="connsiteY0" fmla="*/ 0 h 307474"/>
              <a:gd name="connsiteX1" fmla="*/ 1617579 w 1617579"/>
              <a:gd name="connsiteY1" fmla="*/ 0 h 307474"/>
              <a:gd name="connsiteX2" fmla="*/ 1617579 w 1617579"/>
              <a:gd name="connsiteY2" fmla="*/ 307474 h 307474"/>
              <a:gd name="connsiteX3" fmla="*/ 0 w 1617579"/>
              <a:gd name="connsiteY3" fmla="*/ 280737 h 30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579" h="307474">
                <a:moveTo>
                  <a:pt x="13368" y="0"/>
                </a:moveTo>
                <a:lnTo>
                  <a:pt x="1617579" y="0"/>
                </a:lnTo>
                <a:lnTo>
                  <a:pt x="1617579" y="307474"/>
                </a:lnTo>
                <a:lnTo>
                  <a:pt x="0" y="280737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00505" y="3802495"/>
            <a:ext cx="1617579" cy="307474"/>
          </a:xfrm>
          <a:custGeom>
            <a:avLst/>
            <a:gdLst>
              <a:gd name="connsiteX0" fmla="*/ 13368 w 1617579"/>
              <a:gd name="connsiteY0" fmla="*/ 0 h 307474"/>
              <a:gd name="connsiteX1" fmla="*/ 1617579 w 1617579"/>
              <a:gd name="connsiteY1" fmla="*/ 0 h 307474"/>
              <a:gd name="connsiteX2" fmla="*/ 1617579 w 1617579"/>
              <a:gd name="connsiteY2" fmla="*/ 307474 h 307474"/>
              <a:gd name="connsiteX3" fmla="*/ 0 w 1617579"/>
              <a:gd name="connsiteY3" fmla="*/ 280737 h 30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579" h="307474">
                <a:moveTo>
                  <a:pt x="13368" y="0"/>
                </a:moveTo>
                <a:lnTo>
                  <a:pt x="1617579" y="0"/>
                </a:lnTo>
                <a:lnTo>
                  <a:pt x="1617579" y="307474"/>
                </a:lnTo>
                <a:lnTo>
                  <a:pt x="0" y="280737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01842" y="3271768"/>
            <a:ext cx="1617579" cy="307474"/>
          </a:xfrm>
          <a:custGeom>
            <a:avLst/>
            <a:gdLst>
              <a:gd name="connsiteX0" fmla="*/ 13368 w 1617579"/>
              <a:gd name="connsiteY0" fmla="*/ 0 h 307474"/>
              <a:gd name="connsiteX1" fmla="*/ 1617579 w 1617579"/>
              <a:gd name="connsiteY1" fmla="*/ 0 h 307474"/>
              <a:gd name="connsiteX2" fmla="*/ 1617579 w 1617579"/>
              <a:gd name="connsiteY2" fmla="*/ 307474 h 307474"/>
              <a:gd name="connsiteX3" fmla="*/ 0 w 1617579"/>
              <a:gd name="connsiteY3" fmla="*/ 280737 h 30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579" h="307474">
                <a:moveTo>
                  <a:pt x="13368" y="0"/>
                </a:moveTo>
                <a:lnTo>
                  <a:pt x="1617579" y="0"/>
                </a:lnTo>
                <a:lnTo>
                  <a:pt x="1617579" y="307474"/>
                </a:lnTo>
                <a:lnTo>
                  <a:pt x="0" y="280737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01842" y="3271768"/>
            <a:ext cx="1616242" cy="30747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00505" y="3802495"/>
            <a:ext cx="1616242" cy="307474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3124200" y="4724400"/>
            <a:ext cx="4648200" cy="0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124200" y="4440989"/>
            <a:ext cx="1337" cy="512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191000" y="441692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257800" y="4440989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400800" y="4440989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467600" y="4440989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Snip Single Corner Rectangle 44"/>
          <p:cNvSpPr/>
          <p:nvPr/>
        </p:nvSpPr>
        <p:spPr>
          <a:xfrm>
            <a:off x="3157621" y="3871904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Medium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6" name="Snip Single Corner Rectangle 45"/>
          <p:cNvSpPr/>
          <p:nvPr/>
        </p:nvSpPr>
        <p:spPr>
          <a:xfrm>
            <a:off x="3157621" y="3306116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Snip Single Corner Rectangle 46"/>
          <p:cNvSpPr/>
          <p:nvPr/>
        </p:nvSpPr>
        <p:spPr>
          <a:xfrm>
            <a:off x="3156284" y="2743200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Good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54000" y="1905001"/>
            <a:ext cx="8737600" cy="32766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7467600" y="4736068"/>
            <a:ext cx="6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782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228600"/>
            <a:ext cx="8622632" cy="1159376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Questions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1600200"/>
            <a:ext cx="6858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660066"/>
                </a:solidFill>
              </a:rPr>
              <a:t>Does this work? </a:t>
            </a:r>
          </a:p>
          <a:p>
            <a:pPr marL="514350" indent="-514350">
              <a:buAutoNum type="arabicPeriod"/>
            </a:pPr>
            <a:endParaRPr lang="en-US" sz="2800" dirty="0" smtClean="0">
              <a:solidFill>
                <a:srgbClr val="660066"/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660066"/>
                </a:solidFill>
              </a:rPr>
              <a:t>How long does it take to </a:t>
            </a:r>
            <a:r>
              <a:rPr lang="en-US" sz="2800" b="1" i="1" dirty="0" smtClean="0">
                <a:solidFill>
                  <a:srgbClr val="FF0000"/>
                </a:solidFill>
              </a:rPr>
              <a:t>converge</a:t>
            </a:r>
            <a:r>
              <a:rPr lang="en-US" sz="2800" dirty="0" smtClean="0">
                <a:solidFill>
                  <a:srgbClr val="660066"/>
                </a:solidFill>
              </a:rPr>
              <a:t>? </a:t>
            </a:r>
          </a:p>
          <a:p>
            <a:endParaRPr lang="en-US" sz="2800" dirty="0" smtClean="0">
              <a:solidFill>
                <a:srgbClr val="660066"/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660066"/>
                </a:solidFill>
              </a:rPr>
              <a:t>How long does it take to </a:t>
            </a:r>
            <a:r>
              <a:rPr lang="en-US" sz="2800" b="1" i="1" dirty="0" smtClean="0">
                <a:solidFill>
                  <a:srgbClr val="FF0000"/>
                </a:solidFill>
              </a:rPr>
              <a:t>adapt</a:t>
            </a:r>
            <a:r>
              <a:rPr lang="en-US" sz="2800" dirty="0" smtClean="0">
                <a:solidFill>
                  <a:srgbClr val="660066"/>
                </a:solidFill>
              </a:rPr>
              <a:t>? </a:t>
            </a:r>
          </a:p>
          <a:p>
            <a:pPr marL="514350" indent="-514350">
              <a:buAutoNum type="arabicPeriod"/>
            </a:pPr>
            <a:endParaRPr lang="en-US" sz="2800" dirty="0">
              <a:solidFill>
                <a:srgbClr val="660066"/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660066"/>
                </a:solidFill>
              </a:rPr>
              <a:t>What </a:t>
            </a:r>
            <a:r>
              <a:rPr lang="en-US" sz="2800" dirty="0" err="1" smtClean="0">
                <a:solidFill>
                  <a:srgbClr val="660066"/>
                </a:solidFill>
              </a:rPr>
              <a:t>stepsize</a:t>
            </a:r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el-GR" sz="2800" dirty="0" smtClean="0">
                <a:solidFill>
                  <a:srgbClr val="660066"/>
                </a:solidFill>
              </a:rPr>
              <a:t>η</a:t>
            </a:r>
            <a:r>
              <a:rPr lang="en-US" sz="2800" dirty="0" smtClean="0">
                <a:solidFill>
                  <a:srgbClr val="660066"/>
                </a:solidFill>
              </a:rPr>
              <a:t>[t] to use? </a:t>
            </a:r>
          </a:p>
          <a:p>
            <a:r>
              <a:rPr lang="en-US" sz="2800" dirty="0" smtClean="0">
                <a:solidFill>
                  <a:srgbClr val="660066"/>
                </a:solidFill>
              </a:rPr>
              <a:t>         </a:t>
            </a:r>
            <a:r>
              <a:rPr lang="el-GR" sz="2800" dirty="0" smtClean="0">
                <a:solidFill>
                  <a:srgbClr val="660066"/>
                </a:solidFill>
              </a:rPr>
              <a:t>         </a:t>
            </a:r>
            <a:r>
              <a:rPr lang="en-US" sz="2800" dirty="0" smtClean="0">
                <a:solidFill>
                  <a:srgbClr val="008000"/>
                </a:solidFill>
              </a:rPr>
              <a:t>Exponential average?</a:t>
            </a:r>
            <a:endParaRPr lang="el-GR" sz="2800" dirty="0" smtClean="0">
              <a:solidFill>
                <a:srgbClr val="008000"/>
              </a:solidFill>
            </a:endParaRPr>
          </a:p>
          <a:p>
            <a:r>
              <a:rPr lang="el-GR" sz="2800" dirty="0">
                <a:solidFill>
                  <a:srgbClr val="008000"/>
                </a:solidFill>
              </a:rPr>
              <a:t> </a:t>
            </a:r>
            <a:r>
              <a:rPr lang="el-GR" sz="2800" dirty="0" smtClean="0">
                <a:solidFill>
                  <a:srgbClr val="008000"/>
                </a:solidFill>
              </a:rPr>
              <a:t>                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Running average?</a:t>
            </a:r>
          </a:p>
          <a:p>
            <a:pPr marL="514350" indent="-514350">
              <a:buAutoNum type="arabicPeriod"/>
            </a:pPr>
            <a:endParaRPr lang="en-US" sz="28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510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38200" y="1600200"/>
            <a:ext cx="68580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err="1" smtClean="0">
                <a:solidFill>
                  <a:srgbClr val="660066"/>
                </a:solidFill>
              </a:rPr>
              <a:t>Stepsize</a:t>
            </a:r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el-GR" sz="2800" dirty="0" smtClean="0">
                <a:solidFill>
                  <a:srgbClr val="660066"/>
                </a:solidFill>
              </a:rPr>
              <a:t>η</a:t>
            </a:r>
            <a:r>
              <a:rPr lang="en-US" sz="2800" dirty="0" smtClean="0">
                <a:solidFill>
                  <a:srgbClr val="660066"/>
                </a:solidFill>
              </a:rPr>
              <a:t>[t] = 1/(t+1)</a:t>
            </a:r>
          </a:p>
          <a:p>
            <a:endParaRPr lang="en-US" sz="2800" dirty="0" smtClean="0">
              <a:solidFill>
                <a:srgbClr val="660066"/>
              </a:solidFill>
            </a:endParaRPr>
          </a:p>
          <a:p>
            <a:r>
              <a:rPr lang="en-US" sz="2800" dirty="0" smtClean="0">
                <a:solidFill>
                  <a:srgbClr val="660066"/>
                </a:solidFill>
              </a:rPr>
              <a:t>      Utility[t] ≥ Utility* - log(t)/t</a:t>
            </a:r>
          </a:p>
          <a:p>
            <a:endParaRPr lang="en-US" sz="2800" dirty="0">
              <a:solidFill>
                <a:srgbClr val="660066"/>
              </a:solidFill>
            </a:endParaRPr>
          </a:p>
          <a:p>
            <a:r>
              <a:rPr lang="en-US" sz="2800" dirty="0" smtClean="0">
                <a:solidFill>
                  <a:srgbClr val="660066"/>
                </a:solidFill>
              </a:rPr>
              <a:t>      This is </a:t>
            </a:r>
            <a:r>
              <a:rPr lang="en-US" sz="2800" b="1" i="1" dirty="0" smtClean="0">
                <a:solidFill>
                  <a:srgbClr val="FF0000"/>
                </a:solidFill>
              </a:rPr>
              <a:t>optimal</a:t>
            </a:r>
            <a:r>
              <a:rPr lang="en-US" sz="2800" dirty="0" smtClean="0">
                <a:solidFill>
                  <a:srgbClr val="660066"/>
                </a:solidFill>
              </a:rPr>
              <a:t>.  However…</a:t>
            </a:r>
          </a:p>
          <a:p>
            <a:endParaRPr lang="en-US" sz="2800" dirty="0">
              <a:solidFill>
                <a:srgbClr val="660066"/>
              </a:solidFill>
            </a:endParaRPr>
          </a:p>
          <a:p>
            <a:r>
              <a:rPr lang="en-US" sz="2800" dirty="0" smtClean="0">
                <a:solidFill>
                  <a:srgbClr val="660066"/>
                </a:solidFill>
              </a:rPr>
              <a:t>      </a:t>
            </a:r>
            <a:r>
              <a:rPr lang="en-US" sz="2800" dirty="0" smtClean="0">
                <a:solidFill>
                  <a:srgbClr val="FF0000"/>
                </a:solidFill>
              </a:rPr>
              <a:t>Adaptation time = infinity</a:t>
            </a:r>
          </a:p>
          <a:p>
            <a:endParaRPr lang="en-US" sz="2800" dirty="0">
              <a:solidFill>
                <a:srgbClr val="660066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4000" y="228600"/>
            <a:ext cx="8622632" cy="1159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00FF"/>
                </a:solidFill>
              </a:rPr>
              <a:t>Running Average </a:t>
            </a:r>
            <a:r>
              <a:rPr lang="el-GR" sz="2400" dirty="0" smtClean="0">
                <a:solidFill>
                  <a:srgbClr val="0000FF"/>
                </a:solidFill>
              </a:rPr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Neely</a:t>
            </a:r>
            <a:r>
              <a:rPr lang="el-GR" sz="2400" dirty="0" smtClean="0">
                <a:solidFill>
                  <a:srgbClr val="0000FF"/>
                </a:solidFill>
              </a:rPr>
              <a:t> 2019]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3368" y="2379584"/>
            <a:ext cx="4251158" cy="721895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97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38200" y="1600200"/>
            <a:ext cx="68580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660066"/>
                </a:solidFill>
              </a:rPr>
              <a:t>2.  *Exponential average</a:t>
            </a:r>
            <a:r>
              <a:rPr lang="en-US" sz="2800" dirty="0" smtClean="0">
                <a:solidFill>
                  <a:srgbClr val="660066"/>
                </a:solidFill>
              </a:rPr>
              <a:t>: </a:t>
            </a:r>
            <a:r>
              <a:rPr lang="en-US" sz="2800" dirty="0" err="1">
                <a:solidFill>
                  <a:srgbClr val="660066"/>
                </a:solidFill>
              </a:rPr>
              <a:t>s</a:t>
            </a:r>
            <a:r>
              <a:rPr lang="en-US" sz="2800" dirty="0" err="1" smtClean="0">
                <a:solidFill>
                  <a:srgbClr val="660066"/>
                </a:solidFill>
              </a:rPr>
              <a:t>tepsize</a:t>
            </a:r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el-GR" sz="2800" dirty="0" smtClean="0">
                <a:solidFill>
                  <a:srgbClr val="660066"/>
                </a:solidFill>
              </a:rPr>
              <a:t>η</a:t>
            </a:r>
            <a:r>
              <a:rPr lang="en-US" sz="2800" dirty="0" smtClean="0">
                <a:solidFill>
                  <a:srgbClr val="660066"/>
                </a:solidFill>
              </a:rPr>
              <a:t>[t] = </a:t>
            </a:r>
            <a:r>
              <a:rPr lang="el-GR" sz="2800" dirty="0" smtClean="0">
                <a:solidFill>
                  <a:srgbClr val="660066"/>
                </a:solidFill>
              </a:rPr>
              <a:t>η</a:t>
            </a:r>
            <a:endParaRPr lang="en-US" sz="2800" dirty="0" smtClean="0">
              <a:solidFill>
                <a:srgbClr val="660066"/>
              </a:solidFill>
            </a:endParaRPr>
          </a:p>
          <a:p>
            <a:endParaRPr lang="en-US" sz="2800" dirty="0" smtClean="0">
              <a:solidFill>
                <a:srgbClr val="660066"/>
              </a:solidFill>
            </a:endParaRPr>
          </a:p>
          <a:p>
            <a:r>
              <a:rPr lang="en-US" sz="2800" dirty="0" smtClean="0">
                <a:solidFill>
                  <a:srgbClr val="660066"/>
                </a:solidFill>
              </a:rPr>
              <a:t>      Utility[t] ≥ Utility* - 1/</a:t>
            </a:r>
            <a:r>
              <a:rPr lang="en-US" sz="2800" dirty="0" err="1" smtClean="0">
                <a:solidFill>
                  <a:srgbClr val="660066"/>
                </a:solidFill>
              </a:rPr>
              <a:t>sqrt</a:t>
            </a:r>
            <a:r>
              <a:rPr lang="en-US" sz="2800" dirty="0" smtClean="0">
                <a:solidFill>
                  <a:srgbClr val="660066"/>
                </a:solidFill>
              </a:rPr>
              <a:t>(t)</a:t>
            </a:r>
          </a:p>
          <a:p>
            <a:endParaRPr lang="en-US" sz="2800" dirty="0">
              <a:solidFill>
                <a:srgbClr val="660066"/>
              </a:solidFill>
            </a:endParaRPr>
          </a:p>
          <a:p>
            <a:r>
              <a:rPr lang="en-US" sz="2800" dirty="0" smtClean="0">
                <a:solidFill>
                  <a:srgbClr val="660066"/>
                </a:solidFill>
              </a:rPr>
              <a:t>      This is </a:t>
            </a:r>
            <a:r>
              <a:rPr lang="en-US" sz="2800" b="1" i="1" dirty="0" smtClean="0">
                <a:solidFill>
                  <a:srgbClr val="FF0000"/>
                </a:solidFill>
              </a:rPr>
              <a:t>sub-optimal</a:t>
            </a:r>
            <a:r>
              <a:rPr lang="en-US" sz="2800" dirty="0" smtClean="0">
                <a:solidFill>
                  <a:srgbClr val="660066"/>
                </a:solidFill>
              </a:rPr>
              <a:t>.  However…</a:t>
            </a:r>
          </a:p>
          <a:p>
            <a:endParaRPr lang="en-US" sz="2800" dirty="0">
              <a:solidFill>
                <a:srgbClr val="660066"/>
              </a:solidFill>
            </a:endParaRPr>
          </a:p>
          <a:p>
            <a:r>
              <a:rPr lang="en-US" sz="2800" dirty="0" smtClean="0">
                <a:solidFill>
                  <a:srgbClr val="660066"/>
                </a:solidFill>
              </a:rPr>
              <a:t>      Adaptation time =</a:t>
            </a:r>
            <a:r>
              <a:rPr lang="el-GR" sz="2800" dirty="0" smtClean="0">
                <a:solidFill>
                  <a:srgbClr val="660066"/>
                </a:solidFill>
              </a:rPr>
              <a:t> </a:t>
            </a:r>
            <a:r>
              <a:rPr lang="en-US" sz="2800" dirty="0" smtClean="0">
                <a:solidFill>
                  <a:srgbClr val="660066"/>
                </a:solidFill>
              </a:rPr>
              <a:t>finite</a:t>
            </a:r>
            <a:endParaRPr lang="en-US" sz="2800" baseline="30000" dirty="0" smtClean="0">
              <a:solidFill>
                <a:srgbClr val="660066"/>
              </a:solidFill>
            </a:endParaRPr>
          </a:p>
          <a:p>
            <a:endParaRPr lang="en-US" sz="2800" dirty="0">
              <a:solidFill>
                <a:srgbClr val="660066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4000" y="228600"/>
            <a:ext cx="8622632" cy="1159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00FF"/>
                </a:solidFill>
              </a:rPr>
              <a:t>Exponential Average </a:t>
            </a:r>
            <a:r>
              <a:rPr lang="el-GR" sz="2400" dirty="0" smtClean="0">
                <a:solidFill>
                  <a:srgbClr val="0000FF"/>
                </a:solidFill>
              </a:rPr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Neely</a:t>
            </a:r>
            <a:r>
              <a:rPr lang="el-GR" sz="2400" dirty="0" smtClean="0">
                <a:solidFill>
                  <a:srgbClr val="0000FF"/>
                </a:solidFill>
              </a:rPr>
              <a:t> 2019]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5172136"/>
            <a:ext cx="814387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*More precisely: The gap is </a:t>
            </a:r>
            <a:r>
              <a:rPr lang="el-GR" sz="2600" dirty="0" smtClean="0">
                <a:solidFill>
                  <a:srgbClr val="FF0000"/>
                </a:solidFill>
              </a:rPr>
              <a:t>η + </a:t>
            </a:r>
            <a:r>
              <a:rPr lang="en-US" sz="2600" dirty="0" smtClean="0">
                <a:solidFill>
                  <a:srgbClr val="FF0000"/>
                </a:solidFill>
              </a:rPr>
              <a:t>1/</a:t>
            </a:r>
            <a:r>
              <a:rPr lang="el-GR" sz="2600" dirty="0" smtClean="0">
                <a:solidFill>
                  <a:srgbClr val="FF0000"/>
                </a:solidFill>
              </a:rPr>
              <a:t>(η</a:t>
            </a:r>
            <a:r>
              <a:rPr lang="el-GR" sz="2600" dirty="0">
                <a:solidFill>
                  <a:srgbClr val="FF0000"/>
                </a:solidFill>
              </a:rPr>
              <a:t> </a:t>
            </a:r>
            <a:r>
              <a:rPr lang="en-US" sz="2600" dirty="0" smtClean="0">
                <a:solidFill>
                  <a:srgbClr val="FF0000"/>
                </a:solidFill>
              </a:rPr>
              <a:t>t</a:t>
            </a:r>
            <a:r>
              <a:rPr lang="el-GR" sz="2600" dirty="0">
                <a:solidFill>
                  <a:srgbClr val="FF0000"/>
                </a:solidFill>
              </a:rPr>
              <a:t>)</a:t>
            </a:r>
            <a:r>
              <a:rPr lang="en-US" sz="2600" dirty="0" smtClean="0">
                <a:solidFill>
                  <a:srgbClr val="FF0000"/>
                </a:solidFill>
              </a:rPr>
              <a:t>. This performance is</a:t>
            </a:r>
            <a:endParaRPr lang="en-US" sz="2600" dirty="0">
              <a:solidFill>
                <a:srgbClr val="FF0000"/>
              </a:solidFill>
            </a:endParaRPr>
          </a:p>
          <a:p>
            <a:r>
              <a:rPr lang="en-US" sz="2600" dirty="0" smtClean="0">
                <a:solidFill>
                  <a:srgbClr val="FF0000"/>
                </a:solidFill>
              </a:rPr>
              <a:t>similar to the </a:t>
            </a:r>
            <a:r>
              <a:rPr lang="en-US" sz="2600" b="1" i="1" dirty="0" smtClean="0">
                <a:solidFill>
                  <a:srgbClr val="FF0000"/>
                </a:solidFill>
              </a:rPr>
              <a:t>Drift-Plus-Penalty </a:t>
            </a:r>
            <a:r>
              <a:rPr lang="en-US" sz="2600" dirty="0" err="1" smtClean="0">
                <a:solidFill>
                  <a:srgbClr val="FF0000"/>
                </a:solidFill>
              </a:rPr>
              <a:t>alg</a:t>
            </a:r>
            <a:r>
              <a:rPr lang="en-US" sz="2600" dirty="0" smtClean="0">
                <a:solidFill>
                  <a:srgbClr val="FF0000"/>
                </a:solidFill>
              </a:rPr>
              <a:t> which works for more </a:t>
            </a:r>
          </a:p>
          <a:p>
            <a:r>
              <a:rPr lang="en-US" sz="2600" dirty="0">
                <a:solidFill>
                  <a:srgbClr val="FF0000"/>
                </a:solidFill>
              </a:rPr>
              <a:t>e</a:t>
            </a:r>
            <a:r>
              <a:rPr lang="en-US" sz="2600" dirty="0" smtClean="0">
                <a:solidFill>
                  <a:srgbClr val="FF0000"/>
                </a:solidFill>
              </a:rPr>
              <a:t>xtensive problems </a:t>
            </a:r>
            <a:r>
              <a:rPr lang="en-US" sz="2600" b="1" i="1" dirty="0" smtClean="0">
                <a:solidFill>
                  <a:srgbClr val="FF0000"/>
                </a:solidFill>
              </a:rPr>
              <a:t>(constraints, queues, non-smooth) </a:t>
            </a:r>
            <a:endParaRPr lang="en-US" sz="2600" b="1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3368" y="2379584"/>
            <a:ext cx="4398211" cy="721895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53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-132336"/>
            <a:ext cx="8622632" cy="1159376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Simulation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4" name="Picture 13" descr="LIDS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3911"/>
            <a:ext cx="9144000" cy="523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99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-132336"/>
            <a:ext cx="8622632" cy="1159376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Simulation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 descr="LIDS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2204"/>
            <a:ext cx="9144000" cy="526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86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228600"/>
            <a:ext cx="8622632" cy="1159376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Simulation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 descr="plot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18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37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228600"/>
            <a:ext cx="8622632" cy="1159376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Open questions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9473" y="1831474"/>
            <a:ext cx="74729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Optimal adaptation time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 </a:t>
            </a: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Algorithms</a:t>
            </a:r>
            <a:r>
              <a:rPr lang="en-US" sz="2800" dirty="0" smtClean="0"/>
              <a:t>?</a:t>
            </a:r>
          </a:p>
          <a:p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Improved </a:t>
            </a:r>
            <a:r>
              <a:rPr lang="en-US" sz="2800" dirty="0" smtClean="0"/>
              <a:t>converse bounds? </a:t>
            </a:r>
          </a:p>
        </p:txBody>
      </p:sp>
    </p:spTree>
    <p:extLst>
      <p:ext uri="{BB962C8B-B14F-4D97-AF65-F5344CB8AC3E}">
        <p14:creationId xmlns:p14="http://schemas.microsoft.com/office/powerpoint/2010/main" val="1498852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01842" y="2793998"/>
            <a:ext cx="1616242" cy="30747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280737"/>
            <a:ext cx="8622632" cy="1488239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Stochastic Network Utility Maximization:</a:t>
            </a:r>
            <a:br>
              <a:rPr lang="en-US" sz="4000" dirty="0" smtClean="0">
                <a:solidFill>
                  <a:srgbClr val="0000FF"/>
                </a:solidFill>
              </a:rPr>
            </a:b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008000"/>
                </a:solidFill>
              </a:rPr>
              <a:t>Optimality</a:t>
            </a:r>
            <a:r>
              <a:rPr lang="en-US" sz="4000" dirty="0" smtClean="0">
                <a:solidFill>
                  <a:srgbClr val="0000FF"/>
                </a:solidFill>
              </a:rPr>
              <a:t>,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Convergence</a:t>
            </a:r>
            <a:r>
              <a:rPr lang="en-US" sz="4000" dirty="0" smtClean="0">
                <a:solidFill>
                  <a:srgbClr val="0000FF"/>
                </a:solidFill>
              </a:rPr>
              <a:t>, </a:t>
            </a:r>
            <a:r>
              <a:rPr lang="en-US" sz="4000" dirty="0" smtClean="0">
                <a:solidFill>
                  <a:srgbClr val="FF0000"/>
                </a:solidFill>
              </a:rPr>
              <a:t>Adaptation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02250"/>
            <a:ext cx="6400800" cy="10795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Michael J. Neely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Southern California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264357" y="2019967"/>
            <a:ext cx="326189" cy="922421"/>
            <a:chOff x="1371600" y="2580105"/>
            <a:chExt cx="326189" cy="922421"/>
          </a:xfrm>
          <a:solidFill>
            <a:srgbClr val="008000"/>
          </a:solidFill>
        </p:grpSpPr>
        <p:sp>
          <p:nvSpPr>
            <p:cNvPr id="4" name="Rectangle 3"/>
            <p:cNvSpPr/>
            <p:nvPr/>
          </p:nvSpPr>
          <p:spPr>
            <a:xfrm>
              <a:off x="1371600" y="2927684"/>
              <a:ext cx="326189" cy="57484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</a:rPr>
                <a:t>1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1697789" y="2580105"/>
              <a:ext cx="0" cy="347579"/>
            </a:xfrm>
            <a:prstGeom prst="line">
              <a:avLst/>
            </a:prstGeom>
            <a:grpFill/>
            <a:ln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8419430" y="2942388"/>
            <a:ext cx="326189" cy="922421"/>
            <a:chOff x="1371600" y="2580105"/>
            <a:chExt cx="326189" cy="922421"/>
          </a:xfrm>
          <a:solidFill>
            <a:srgbClr val="FF0000"/>
          </a:solidFill>
        </p:grpSpPr>
        <p:sp>
          <p:nvSpPr>
            <p:cNvPr id="9" name="Rectangle 8"/>
            <p:cNvSpPr/>
            <p:nvPr/>
          </p:nvSpPr>
          <p:spPr>
            <a:xfrm>
              <a:off x="1371600" y="2927684"/>
              <a:ext cx="326189" cy="57484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</a:rPr>
                <a:t>2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1697789" y="2580105"/>
              <a:ext cx="0" cy="347579"/>
            </a:xfrm>
            <a:prstGeom prst="line">
              <a:avLst/>
            </a:prstGeom>
            <a:grpFill/>
            <a:ln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8550443" y="3837253"/>
            <a:ext cx="326189" cy="922421"/>
            <a:chOff x="1371600" y="2580105"/>
            <a:chExt cx="326189" cy="922421"/>
          </a:xfrm>
          <a:solidFill>
            <a:srgbClr val="FF6600"/>
          </a:solidFill>
        </p:grpSpPr>
        <p:sp>
          <p:nvSpPr>
            <p:cNvPr id="12" name="Rectangle 11"/>
            <p:cNvSpPr/>
            <p:nvPr/>
          </p:nvSpPr>
          <p:spPr>
            <a:xfrm>
              <a:off x="1371600" y="2927684"/>
              <a:ext cx="326189" cy="57484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</a:rPr>
                <a:t>3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1697789" y="2580105"/>
              <a:ext cx="0" cy="347579"/>
            </a:xfrm>
            <a:prstGeom prst="line">
              <a:avLst/>
            </a:prstGeom>
            <a:grpFill/>
            <a:ln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ounded Rectangle 20"/>
          <p:cNvSpPr/>
          <p:nvPr/>
        </p:nvSpPr>
        <p:spPr>
          <a:xfrm>
            <a:off x="533400" y="2713788"/>
            <a:ext cx="1938421" cy="14959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00505" y="2793998"/>
            <a:ext cx="1617579" cy="307474"/>
          </a:xfrm>
          <a:custGeom>
            <a:avLst/>
            <a:gdLst>
              <a:gd name="connsiteX0" fmla="*/ 13368 w 1617579"/>
              <a:gd name="connsiteY0" fmla="*/ 0 h 307474"/>
              <a:gd name="connsiteX1" fmla="*/ 1617579 w 1617579"/>
              <a:gd name="connsiteY1" fmla="*/ 0 h 307474"/>
              <a:gd name="connsiteX2" fmla="*/ 1617579 w 1617579"/>
              <a:gd name="connsiteY2" fmla="*/ 307474 h 307474"/>
              <a:gd name="connsiteX3" fmla="*/ 0 w 1617579"/>
              <a:gd name="connsiteY3" fmla="*/ 280737 h 30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579" h="307474">
                <a:moveTo>
                  <a:pt x="13368" y="0"/>
                </a:moveTo>
                <a:lnTo>
                  <a:pt x="1617579" y="0"/>
                </a:lnTo>
                <a:lnTo>
                  <a:pt x="1617579" y="307474"/>
                </a:lnTo>
                <a:lnTo>
                  <a:pt x="0" y="280737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00505" y="3802495"/>
            <a:ext cx="1617579" cy="307474"/>
          </a:xfrm>
          <a:custGeom>
            <a:avLst/>
            <a:gdLst>
              <a:gd name="connsiteX0" fmla="*/ 13368 w 1617579"/>
              <a:gd name="connsiteY0" fmla="*/ 0 h 307474"/>
              <a:gd name="connsiteX1" fmla="*/ 1617579 w 1617579"/>
              <a:gd name="connsiteY1" fmla="*/ 0 h 307474"/>
              <a:gd name="connsiteX2" fmla="*/ 1617579 w 1617579"/>
              <a:gd name="connsiteY2" fmla="*/ 307474 h 307474"/>
              <a:gd name="connsiteX3" fmla="*/ 0 w 1617579"/>
              <a:gd name="connsiteY3" fmla="*/ 280737 h 30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579" h="307474">
                <a:moveTo>
                  <a:pt x="13368" y="0"/>
                </a:moveTo>
                <a:lnTo>
                  <a:pt x="1617579" y="0"/>
                </a:lnTo>
                <a:lnTo>
                  <a:pt x="1617579" y="307474"/>
                </a:lnTo>
                <a:lnTo>
                  <a:pt x="0" y="280737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01842" y="3271768"/>
            <a:ext cx="1617579" cy="307474"/>
          </a:xfrm>
          <a:custGeom>
            <a:avLst/>
            <a:gdLst>
              <a:gd name="connsiteX0" fmla="*/ 13368 w 1617579"/>
              <a:gd name="connsiteY0" fmla="*/ 0 h 307474"/>
              <a:gd name="connsiteX1" fmla="*/ 1617579 w 1617579"/>
              <a:gd name="connsiteY1" fmla="*/ 0 h 307474"/>
              <a:gd name="connsiteX2" fmla="*/ 1617579 w 1617579"/>
              <a:gd name="connsiteY2" fmla="*/ 307474 h 307474"/>
              <a:gd name="connsiteX3" fmla="*/ 0 w 1617579"/>
              <a:gd name="connsiteY3" fmla="*/ 280737 h 30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579" h="307474">
                <a:moveTo>
                  <a:pt x="13368" y="0"/>
                </a:moveTo>
                <a:lnTo>
                  <a:pt x="1617579" y="0"/>
                </a:lnTo>
                <a:lnTo>
                  <a:pt x="1617579" y="307474"/>
                </a:lnTo>
                <a:lnTo>
                  <a:pt x="0" y="280737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01842" y="3271768"/>
            <a:ext cx="1616242" cy="30747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00505" y="3802495"/>
            <a:ext cx="1616242" cy="307474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3124200" y="4724400"/>
            <a:ext cx="4648200" cy="0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124200" y="4440989"/>
            <a:ext cx="1337" cy="512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191000" y="441692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257800" y="4440989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400800" y="4440989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467600" y="4440989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Snip Single Corner Rectangle 44"/>
          <p:cNvSpPr/>
          <p:nvPr/>
        </p:nvSpPr>
        <p:spPr>
          <a:xfrm>
            <a:off x="3157621" y="3871904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Medium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6" name="Snip Single Corner Rectangle 45"/>
          <p:cNvSpPr/>
          <p:nvPr/>
        </p:nvSpPr>
        <p:spPr>
          <a:xfrm>
            <a:off x="3157621" y="3306116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Snip Single Corner Rectangle 46"/>
          <p:cNvSpPr/>
          <p:nvPr/>
        </p:nvSpPr>
        <p:spPr>
          <a:xfrm>
            <a:off x="3156284" y="2743200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Good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54000" y="1905001"/>
            <a:ext cx="8737600" cy="32766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7467600" y="4736068"/>
            <a:ext cx="6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24200" y="2590800"/>
            <a:ext cx="1066800" cy="715316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68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01842" y="2793998"/>
            <a:ext cx="1616242" cy="30747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280737"/>
            <a:ext cx="8622632" cy="1488239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Stochastic Network Utility Maximization:</a:t>
            </a:r>
            <a:br>
              <a:rPr lang="en-US" sz="4000" dirty="0" smtClean="0">
                <a:solidFill>
                  <a:srgbClr val="0000FF"/>
                </a:solidFill>
              </a:rPr>
            </a:b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008000"/>
                </a:solidFill>
              </a:rPr>
              <a:t>Optimality</a:t>
            </a:r>
            <a:r>
              <a:rPr lang="en-US" sz="4000" dirty="0" smtClean="0">
                <a:solidFill>
                  <a:srgbClr val="0000FF"/>
                </a:solidFill>
              </a:rPr>
              <a:t>,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Convergence</a:t>
            </a:r>
            <a:r>
              <a:rPr lang="en-US" sz="4000" dirty="0" smtClean="0">
                <a:solidFill>
                  <a:srgbClr val="0000FF"/>
                </a:solidFill>
              </a:rPr>
              <a:t>, </a:t>
            </a:r>
            <a:r>
              <a:rPr lang="en-US" sz="4000" dirty="0" smtClean="0">
                <a:solidFill>
                  <a:srgbClr val="FF0000"/>
                </a:solidFill>
              </a:rPr>
              <a:t>Adaptation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02250"/>
            <a:ext cx="6400800" cy="10795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Michael J. Neely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Southern California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264357" y="2019967"/>
            <a:ext cx="326189" cy="922421"/>
            <a:chOff x="1371600" y="2580105"/>
            <a:chExt cx="326189" cy="922421"/>
          </a:xfrm>
          <a:solidFill>
            <a:srgbClr val="008000"/>
          </a:solidFill>
        </p:grpSpPr>
        <p:sp>
          <p:nvSpPr>
            <p:cNvPr id="4" name="Rectangle 3"/>
            <p:cNvSpPr/>
            <p:nvPr/>
          </p:nvSpPr>
          <p:spPr>
            <a:xfrm>
              <a:off x="1371600" y="2927684"/>
              <a:ext cx="326189" cy="57484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</a:rPr>
                <a:t>1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1697789" y="2580105"/>
              <a:ext cx="0" cy="347579"/>
            </a:xfrm>
            <a:prstGeom prst="line">
              <a:avLst/>
            </a:prstGeom>
            <a:grpFill/>
            <a:ln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8419430" y="2942388"/>
            <a:ext cx="326189" cy="922421"/>
            <a:chOff x="1371600" y="2580105"/>
            <a:chExt cx="326189" cy="922421"/>
          </a:xfrm>
          <a:solidFill>
            <a:srgbClr val="FF0000"/>
          </a:solidFill>
        </p:grpSpPr>
        <p:sp>
          <p:nvSpPr>
            <p:cNvPr id="9" name="Rectangle 8"/>
            <p:cNvSpPr/>
            <p:nvPr/>
          </p:nvSpPr>
          <p:spPr>
            <a:xfrm>
              <a:off x="1371600" y="2927684"/>
              <a:ext cx="326189" cy="57484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</a:rPr>
                <a:t>2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1697789" y="2580105"/>
              <a:ext cx="0" cy="347579"/>
            </a:xfrm>
            <a:prstGeom prst="line">
              <a:avLst/>
            </a:prstGeom>
            <a:grpFill/>
            <a:ln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8550443" y="3837253"/>
            <a:ext cx="326189" cy="922421"/>
            <a:chOff x="1371600" y="2580105"/>
            <a:chExt cx="326189" cy="922421"/>
          </a:xfrm>
          <a:solidFill>
            <a:srgbClr val="FF6600"/>
          </a:solidFill>
        </p:grpSpPr>
        <p:sp>
          <p:nvSpPr>
            <p:cNvPr id="12" name="Rectangle 11"/>
            <p:cNvSpPr/>
            <p:nvPr/>
          </p:nvSpPr>
          <p:spPr>
            <a:xfrm>
              <a:off x="1371600" y="2927684"/>
              <a:ext cx="326189" cy="57484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</a:rPr>
                <a:t>3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1697789" y="2580105"/>
              <a:ext cx="0" cy="347579"/>
            </a:xfrm>
            <a:prstGeom prst="line">
              <a:avLst/>
            </a:prstGeom>
            <a:grpFill/>
            <a:ln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ounded Rectangle 20"/>
          <p:cNvSpPr/>
          <p:nvPr/>
        </p:nvSpPr>
        <p:spPr>
          <a:xfrm>
            <a:off x="533400" y="2713788"/>
            <a:ext cx="1938421" cy="14959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00505" y="2793998"/>
            <a:ext cx="1617579" cy="307474"/>
          </a:xfrm>
          <a:custGeom>
            <a:avLst/>
            <a:gdLst>
              <a:gd name="connsiteX0" fmla="*/ 13368 w 1617579"/>
              <a:gd name="connsiteY0" fmla="*/ 0 h 307474"/>
              <a:gd name="connsiteX1" fmla="*/ 1617579 w 1617579"/>
              <a:gd name="connsiteY1" fmla="*/ 0 h 307474"/>
              <a:gd name="connsiteX2" fmla="*/ 1617579 w 1617579"/>
              <a:gd name="connsiteY2" fmla="*/ 307474 h 307474"/>
              <a:gd name="connsiteX3" fmla="*/ 0 w 1617579"/>
              <a:gd name="connsiteY3" fmla="*/ 280737 h 30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579" h="307474">
                <a:moveTo>
                  <a:pt x="13368" y="0"/>
                </a:moveTo>
                <a:lnTo>
                  <a:pt x="1617579" y="0"/>
                </a:lnTo>
                <a:lnTo>
                  <a:pt x="1617579" y="307474"/>
                </a:lnTo>
                <a:lnTo>
                  <a:pt x="0" y="280737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00505" y="3802495"/>
            <a:ext cx="1617579" cy="307474"/>
          </a:xfrm>
          <a:custGeom>
            <a:avLst/>
            <a:gdLst>
              <a:gd name="connsiteX0" fmla="*/ 13368 w 1617579"/>
              <a:gd name="connsiteY0" fmla="*/ 0 h 307474"/>
              <a:gd name="connsiteX1" fmla="*/ 1617579 w 1617579"/>
              <a:gd name="connsiteY1" fmla="*/ 0 h 307474"/>
              <a:gd name="connsiteX2" fmla="*/ 1617579 w 1617579"/>
              <a:gd name="connsiteY2" fmla="*/ 307474 h 307474"/>
              <a:gd name="connsiteX3" fmla="*/ 0 w 1617579"/>
              <a:gd name="connsiteY3" fmla="*/ 280737 h 30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579" h="307474">
                <a:moveTo>
                  <a:pt x="13368" y="0"/>
                </a:moveTo>
                <a:lnTo>
                  <a:pt x="1617579" y="0"/>
                </a:lnTo>
                <a:lnTo>
                  <a:pt x="1617579" y="307474"/>
                </a:lnTo>
                <a:lnTo>
                  <a:pt x="0" y="280737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01842" y="3271768"/>
            <a:ext cx="1617579" cy="307474"/>
          </a:xfrm>
          <a:custGeom>
            <a:avLst/>
            <a:gdLst>
              <a:gd name="connsiteX0" fmla="*/ 13368 w 1617579"/>
              <a:gd name="connsiteY0" fmla="*/ 0 h 307474"/>
              <a:gd name="connsiteX1" fmla="*/ 1617579 w 1617579"/>
              <a:gd name="connsiteY1" fmla="*/ 0 h 307474"/>
              <a:gd name="connsiteX2" fmla="*/ 1617579 w 1617579"/>
              <a:gd name="connsiteY2" fmla="*/ 307474 h 307474"/>
              <a:gd name="connsiteX3" fmla="*/ 0 w 1617579"/>
              <a:gd name="connsiteY3" fmla="*/ 280737 h 30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579" h="307474">
                <a:moveTo>
                  <a:pt x="13368" y="0"/>
                </a:moveTo>
                <a:lnTo>
                  <a:pt x="1617579" y="0"/>
                </a:lnTo>
                <a:lnTo>
                  <a:pt x="1617579" y="307474"/>
                </a:lnTo>
                <a:lnTo>
                  <a:pt x="0" y="280737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01842" y="3271768"/>
            <a:ext cx="1616242" cy="30747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00505" y="3802495"/>
            <a:ext cx="1616242" cy="307474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3124200" y="4724400"/>
            <a:ext cx="4648200" cy="0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124200" y="4440989"/>
            <a:ext cx="1337" cy="512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191000" y="441692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257800" y="4440989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400800" y="4440989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467600" y="4440989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Snip Single Corner Rectangle 44"/>
          <p:cNvSpPr/>
          <p:nvPr/>
        </p:nvSpPr>
        <p:spPr>
          <a:xfrm>
            <a:off x="3157621" y="3871904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Medium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6" name="Snip Single Corner Rectangle 45"/>
          <p:cNvSpPr/>
          <p:nvPr/>
        </p:nvSpPr>
        <p:spPr>
          <a:xfrm>
            <a:off x="3157621" y="3306116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Snip Single Corner Rectangle 46"/>
          <p:cNvSpPr/>
          <p:nvPr/>
        </p:nvSpPr>
        <p:spPr>
          <a:xfrm>
            <a:off x="3156284" y="2743200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Good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Snip Single Corner Rectangle 54"/>
          <p:cNvSpPr/>
          <p:nvPr/>
        </p:nvSpPr>
        <p:spPr>
          <a:xfrm>
            <a:off x="4268537" y="3871904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Medium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6" name="Snip Single Corner Rectangle 55"/>
          <p:cNvSpPr/>
          <p:nvPr/>
        </p:nvSpPr>
        <p:spPr>
          <a:xfrm>
            <a:off x="4268537" y="3306116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Snip Single Corner Rectangle 56"/>
          <p:cNvSpPr/>
          <p:nvPr/>
        </p:nvSpPr>
        <p:spPr>
          <a:xfrm>
            <a:off x="4267200" y="2743200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Good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54000" y="1905001"/>
            <a:ext cx="8737600" cy="32766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7467600" y="4736068"/>
            <a:ext cx="6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24200" y="2590800"/>
            <a:ext cx="1066800" cy="715316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2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01842" y="2793998"/>
            <a:ext cx="1616242" cy="30747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280737"/>
            <a:ext cx="8622632" cy="1488239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Stochastic Network Utility Maximization:</a:t>
            </a:r>
            <a:br>
              <a:rPr lang="en-US" sz="4000" dirty="0" smtClean="0">
                <a:solidFill>
                  <a:srgbClr val="0000FF"/>
                </a:solidFill>
              </a:rPr>
            </a:b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008000"/>
                </a:solidFill>
              </a:rPr>
              <a:t>Optimality</a:t>
            </a:r>
            <a:r>
              <a:rPr lang="en-US" sz="4000" dirty="0" smtClean="0">
                <a:solidFill>
                  <a:srgbClr val="0000FF"/>
                </a:solidFill>
              </a:rPr>
              <a:t>,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Convergence</a:t>
            </a:r>
            <a:r>
              <a:rPr lang="en-US" sz="4000" dirty="0" smtClean="0">
                <a:solidFill>
                  <a:srgbClr val="0000FF"/>
                </a:solidFill>
              </a:rPr>
              <a:t>, </a:t>
            </a:r>
            <a:r>
              <a:rPr lang="en-US" sz="4000" dirty="0" smtClean="0">
                <a:solidFill>
                  <a:srgbClr val="FF0000"/>
                </a:solidFill>
              </a:rPr>
              <a:t>Adaptation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02250"/>
            <a:ext cx="6400800" cy="10795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Michael J. Neely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Southern California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264357" y="2019967"/>
            <a:ext cx="326189" cy="922421"/>
            <a:chOff x="1371600" y="2580105"/>
            <a:chExt cx="326189" cy="922421"/>
          </a:xfrm>
          <a:solidFill>
            <a:srgbClr val="008000"/>
          </a:solidFill>
        </p:grpSpPr>
        <p:sp>
          <p:nvSpPr>
            <p:cNvPr id="4" name="Rectangle 3"/>
            <p:cNvSpPr/>
            <p:nvPr/>
          </p:nvSpPr>
          <p:spPr>
            <a:xfrm>
              <a:off x="1371600" y="2927684"/>
              <a:ext cx="326189" cy="57484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</a:rPr>
                <a:t>1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1697789" y="2580105"/>
              <a:ext cx="0" cy="347579"/>
            </a:xfrm>
            <a:prstGeom prst="line">
              <a:avLst/>
            </a:prstGeom>
            <a:grpFill/>
            <a:ln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8419430" y="2942388"/>
            <a:ext cx="326189" cy="922421"/>
            <a:chOff x="1371600" y="2580105"/>
            <a:chExt cx="326189" cy="922421"/>
          </a:xfrm>
          <a:solidFill>
            <a:srgbClr val="FF0000"/>
          </a:solidFill>
        </p:grpSpPr>
        <p:sp>
          <p:nvSpPr>
            <p:cNvPr id="9" name="Rectangle 8"/>
            <p:cNvSpPr/>
            <p:nvPr/>
          </p:nvSpPr>
          <p:spPr>
            <a:xfrm>
              <a:off x="1371600" y="2927684"/>
              <a:ext cx="326189" cy="57484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</a:rPr>
                <a:t>2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1697789" y="2580105"/>
              <a:ext cx="0" cy="347579"/>
            </a:xfrm>
            <a:prstGeom prst="line">
              <a:avLst/>
            </a:prstGeom>
            <a:grpFill/>
            <a:ln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8550443" y="3837253"/>
            <a:ext cx="326189" cy="922421"/>
            <a:chOff x="1371600" y="2580105"/>
            <a:chExt cx="326189" cy="922421"/>
          </a:xfrm>
          <a:solidFill>
            <a:srgbClr val="FF6600"/>
          </a:solidFill>
        </p:grpSpPr>
        <p:sp>
          <p:nvSpPr>
            <p:cNvPr id="12" name="Rectangle 11"/>
            <p:cNvSpPr/>
            <p:nvPr/>
          </p:nvSpPr>
          <p:spPr>
            <a:xfrm>
              <a:off x="1371600" y="2927684"/>
              <a:ext cx="326189" cy="57484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</a:rPr>
                <a:t>3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1697789" y="2580105"/>
              <a:ext cx="0" cy="347579"/>
            </a:xfrm>
            <a:prstGeom prst="line">
              <a:avLst/>
            </a:prstGeom>
            <a:grpFill/>
            <a:ln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ounded Rectangle 20"/>
          <p:cNvSpPr/>
          <p:nvPr/>
        </p:nvSpPr>
        <p:spPr>
          <a:xfrm>
            <a:off x="533400" y="2713788"/>
            <a:ext cx="1938421" cy="14959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00505" y="2793998"/>
            <a:ext cx="1617579" cy="307474"/>
          </a:xfrm>
          <a:custGeom>
            <a:avLst/>
            <a:gdLst>
              <a:gd name="connsiteX0" fmla="*/ 13368 w 1617579"/>
              <a:gd name="connsiteY0" fmla="*/ 0 h 307474"/>
              <a:gd name="connsiteX1" fmla="*/ 1617579 w 1617579"/>
              <a:gd name="connsiteY1" fmla="*/ 0 h 307474"/>
              <a:gd name="connsiteX2" fmla="*/ 1617579 w 1617579"/>
              <a:gd name="connsiteY2" fmla="*/ 307474 h 307474"/>
              <a:gd name="connsiteX3" fmla="*/ 0 w 1617579"/>
              <a:gd name="connsiteY3" fmla="*/ 280737 h 30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579" h="307474">
                <a:moveTo>
                  <a:pt x="13368" y="0"/>
                </a:moveTo>
                <a:lnTo>
                  <a:pt x="1617579" y="0"/>
                </a:lnTo>
                <a:lnTo>
                  <a:pt x="1617579" y="307474"/>
                </a:lnTo>
                <a:lnTo>
                  <a:pt x="0" y="280737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00505" y="3802495"/>
            <a:ext cx="1617579" cy="307474"/>
          </a:xfrm>
          <a:custGeom>
            <a:avLst/>
            <a:gdLst>
              <a:gd name="connsiteX0" fmla="*/ 13368 w 1617579"/>
              <a:gd name="connsiteY0" fmla="*/ 0 h 307474"/>
              <a:gd name="connsiteX1" fmla="*/ 1617579 w 1617579"/>
              <a:gd name="connsiteY1" fmla="*/ 0 h 307474"/>
              <a:gd name="connsiteX2" fmla="*/ 1617579 w 1617579"/>
              <a:gd name="connsiteY2" fmla="*/ 307474 h 307474"/>
              <a:gd name="connsiteX3" fmla="*/ 0 w 1617579"/>
              <a:gd name="connsiteY3" fmla="*/ 280737 h 30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579" h="307474">
                <a:moveTo>
                  <a:pt x="13368" y="0"/>
                </a:moveTo>
                <a:lnTo>
                  <a:pt x="1617579" y="0"/>
                </a:lnTo>
                <a:lnTo>
                  <a:pt x="1617579" y="307474"/>
                </a:lnTo>
                <a:lnTo>
                  <a:pt x="0" y="280737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01842" y="3271768"/>
            <a:ext cx="1617579" cy="307474"/>
          </a:xfrm>
          <a:custGeom>
            <a:avLst/>
            <a:gdLst>
              <a:gd name="connsiteX0" fmla="*/ 13368 w 1617579"/>
              <a:gd name="connsiteY0" fmla="*/ 0 h 307474"/>
              <a:gd name="connsiteX1" fmla="*/ 1617579 w 1617579"/>
              <a:gd name="connsiteY1" fmla="*/ 0 h 307474"/>
              <a:gd name="connsiteX2" fmla="*/ 1617579 w 1617579"/>
              <a:gd name="connsiteY2" fmla="*/ 307474 h 307474"/>
              <a:gd name="connsiteX3" fmla="*/ 0 w 1617579"/>
              <a:gd name="connsiteY3" fmla="*/ 280737 h 30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579" h="307474">
                <a:moveTo>
                  <a:pt x="13368" y="0"/>
                </a:moveTo>
                <a:lnTo>
                  <a:pt x="1617579" y="0"/>
                </a:lnTo>
                <a:lnTo>
                  <a:pt x="1617579" y="307474"/>
                </a:lnTo>
                <a:lnTo>
                  <a:pt x="0" y="280737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01842" y="3271768"/>
            <a:ext cx="1616242" cy="30747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00505" y="3802495"/>
            <a:ext cx="1616242" cy="307474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3124200" y="4724400"/>
            <a:ext cx="4648200" cy="0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124200" y="4440989"/>
            <a:ext cx="1337" cy="512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191000" y="441692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257800" y="4440989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400800" y="4440989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467600" y="4440989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Snip Single Corner Rectangle 44"/>
          <p:cNvSpPr/>
          <p:nvPr/>
        </p:nvSpPr>
        <p:spPr>
          <a:xfrm>
            <a:off x="3157621" y="3871904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Medium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6" name="Snip Single Corner Rectangle 45"/>
          <p:cNvSpPr/>
          <p:nvPr/>
        </p:nvSpPr>
        <p:spPr>
          <a:xfrm>
            <a:off x="3157621" y="3306116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Snip Single Corner Rectangle 46"/>
          <p:cNvSpPr/>
          <p:nvPr/>
        </p:nvSpPr>
        <p:spPr>
          <a:xfrm>
            <a:off x="3156284" y="2743200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Good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Snip Single Corner Rectangle 54"/>
          <p:cNvSpPr/>
          <p:nvPr/>
        </p:nvSpPr>
        <p:spPr>
          <a:xfrm>
            <a:off x="4268537" y="3871904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Medium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6" name="Snip Single Corner Rectangle 55"/>
          <p:cNvSpPr/>
          <p:nvPr/>
        </p:nvSpPr>
        <p:spPr>
          <a:xfrm>
            <a:off x="4268537" y="3306116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Snip Single Corner Rectangle 56"/>
          <p:cNvSpPr/>
          <p:nvPr/>
        </p:nvSpPr>
        <p:spPr>
          <a:xfrm>
            <a:off x="4267200" y="2743200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Good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54000" y="1905001"/>
            <a:ext cx="8737600" cy="32766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7467600" y="4736068"/>
            <a:ext cx="6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24200" y="2590800"/>
            <a:ext cx="1066800" cy="715316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191000" y="3780484"/>
            <a:ext cx="1066800" cy="715316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01842" y="2793998"/>
            <a:ext cx="1616242" cy="30747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280737"/>
            <a:ext cx="8622632" cy="1488239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Stochastic Network Utility Maximization:</a:t>
            </a:r>
            <a:br>
              <a:rPr lang="en-US" sz="4000" dirty="0" smtClean="0">
                <a:solidFill>
                  <a:srgbClr val="0000FF"/>
                </a:solidFill>
              </a:rPr>
            </a:b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008000"/>
                </a:solidFill>
              </a:rPr>
              <a:t>Optimality</a:t>
            </a:r>
            <a:r>
              <a:rPr lang="en-US" sz="4000" dirty="0" smtClean="0">
                <a:solidFill>
                  <a:srgbClr val="0000FF"/>
                </a:solidFill>
              </a:rPr>
              <a:t>,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Convergence</a:t>
            </a:r>
            <a:r>
              <a:rPr lang="en-US" sz="4000" dirty="0" smtClean="0">
                <a:solidFill>
                  <a:srgbClr val="0000FF"/>
                </a:solidFill>
              </a:rPr>
              <a:t>, </a:t>
            </a:r>
            <a:r>
              <a:rPr lang="en-US" sz="4000" dirty="0" smtClean="0">
                <a:solidFill>
                  <a:srgbClr val="FF0000"/>
                </a:solidFill>
              </a:rPr>
              <a:t>Adaptation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02250"/>
            <a:ext cx="6400800" cy="10795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Michael J. Neely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Southern California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264357" y="2019967"/>
            <a:ext cx="326189" cy="922421"/>
            <a:chOff x="1371600" y="2580105"/>
            <a:chExt cx="326189" cy="922421"/>
          </a:xfrm>
          <a:solidFill>
            <a:srgbClr val="008000"/>
          </a:solidFill>
        </p:grpSpPr>
        <p:sp>
          <p:nvSpPr>
            <p:cNvPr id="4" name="Rectangle 3"/>
            <p:cNvSpPr/>
            <p:nvPr/>
          </p:nvSpPr>
          <p:spPr>
            <a:xfrm>
              <a:off x="1371600" y="2927684"/>
              <a:ext cx="326189" cy="57484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</a:rPr>
                <a:t>1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1697789" y="2580105"/>
              <a:ext cx="0" cy="347579"/>
            </a:xfrm>
            <a:prstGeom prst="line">
              <a:avLst/>
            </a:prstGeom>
            <a:grpFill/>
            <a:ln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8419430" y="2942388"/>
            <a:ext cx="326189" cy="922421"/>
            <a:chOff x="1371600" y="2580105"/>
            <a:chExt cx="326189" cy="922421"/>
          </a:xfrm>
          <a:solidFill>
            <a:srgbClr val="FF0000"/>
          </a:solidFill>
        </p:grpSpPr>
        <p:sp>
          <p:nvSpPr>
            <p:cNvPr id="9" name="Rectangle 8"/>
            <p:cNvSpPr/>
            <p:nvPr/>
          </p:nvSpPr>
          <p:spPr>
            <a:xfrm>
              <a:off x="1371600" y="2927684"/>
              <a:ext cx="326189" cy="57484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</a:rPr>
                <a:t>2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1697789" y="2580105"/>
              <a:ext cx="0" cy="347579"/>
            </a:xfrm>
            <a:prstGeom prst="line">
              <a:avLst/>
            </a:prstGeom>
            <a:grpFill/>
            <a:ln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8550443" y="3837253"/>
            <a:ext cx="326189" cy="922421"/>
            <a:chOff x="1371600" y="2580105"/>
            <a:chExt cx="326189" cy="922421"/>
          </a:xfrm>
          <a:solidFill>
            <a:srgbClr val="FF6600"/>
          </a:solidFill>
        </p:grpSpPr>
        <p:sp>
          <p:nvSpPr>
            <p:cNvPr id="12" name="Rectangle 11"/>
            <p:cNvSpPr/>
            <p:nvPr/>
          </p:nvSpPr>
          <p:spPr>
            <a:xfrm>
              <a:off x="1371600" y="2927684"/>
              <a:ext cx="326189" cy="57484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</a:rPr>
                <a:t>3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1697789" y="2580105"/>
              <a:ext cx="0" cy="347579"/>
            </a:xfrm>
            <a:prstGeom prst="line">
              <a:avLst/>
            </a:prstGeom>
            <a:grpFill/>
            <a:ln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ounded Rectangle 20"/>
          <p:cNvSpPr/>
          <p:nvPr/>
        </p:nvSpPr>
        <p:spPr>
          <a:xfrm>
            <a:off x="533400" y="2713788"/>
            <a:ext cx="1938421" cy="14959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00505" y="2793998"/>
            <a:ext cx="1617579" cy="307474"/>
          </a:xfrm>
          <a:custGeom>
            <a:avLst/>
            <a:gdLst>
              <a:gd name="connsiteX0" fmla="*/ 13368 w 1617579"/>
              <a:gd name="connsiteY0" fmla="*/ 0 h 307474"/>
              <a:gd name="connsiteX1" fmla="*/ 1617579 w 1617579"/>
              <a:gd name="connsiteY1" fmla="*/ 0 h 307474"/>
              <a:gd name="connsiteX2" fmla="*/ 1617579 w 1617579"/>
              <a:gd name="connsiteY2" fmla="*/ 307474 h 307474"/>
              <a:gd name="connsiteX3" fmla="*/ 0 w 1617579"/>
              <a:gd name="connsiteY3" fmla="*/ 280737 h 30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579" h="307474">
                <a:moveTo>
                  <a:pt x="13368" y="0"/>
                </a:moveTo>
                <a:lnTo>
                  <a:pt x="1617579" y="0"/>
                </a:lnTo>
                <a:lnTo>
                  <a:pt x="1617579" y="307474"/>
                </a:lnTo>
                <a:lnTo>
                  <a:pt x="0" y="280737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00505" y="3802495"/>
            <a:ext cx="1617579" cy="307474"/>
          </a:xfrm>
          <a:custGeom>
            <a:avLst/>
            <a:gdLst>
              <a:gd name="connsiteX0" fmla="*/ 13368 w 1617579"/>
              <a:gd name="connsiteY0" fmla="*/ 0 h 307474"/>
              <a:gd name="connsiteX1" fmla="*/ 1617579 w 1617579"/>
              <a:gd name="connsiteY1" fmla="*/ 0 h 307474"/>
              <a:gd name="connsiteX2" fmla="*/ 1617579 w 1617579"/>
              <a:gd name="connsiteY2" fmla="*/ 307474 h 307474"/>
              <a:gd name="connsiteX3" fmla="*/ 0 w 1617579"/>
              <a:gd name="connsiteY3" fmla="*/ 280737 h 30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579" h="307474">
                <a:moveTo>
                  <a:pt x="13368" y="0"/>
                </a:moveTo>
                <a:lnTo>
                  <a:pt x="1617579" y="0"/>
                </a:lnTo>
                <a:lnTo>
                  <a:pt x="1617579" y="307474"/>
                </a:lnTo>
                <a:lnTo>
                  <a:pt x="0" y="280737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01842" y="3271768"/>
            <a:ext cx="1617579" cy="307474"/>
          </a:xfrm>
          <a:custGeom>
            <a:avLst/>
            <a:gdLst>
              <a:gd name="connsiteX0" fmla="*/ 13368 w 1617579"/>
              <a:gd name="connsiteY0" fmla="*/ 0 h 307474"/>
              <a:gd name="connsiteX1" fmla="*/ 1617579 w 1617579"/>
              <a:gd name="connsiteY1" fmla="*/ 0 h 307474"/>
              <a:gd name="connsiteX2" fmla="*/ 1617579 w 1617579"/>
              <a:gd name="connsiteY2" fmla="*/ 307474 h 307474"/>
              <a:gd name="connsiteX3" fmla="*/ 0 w 1617579"/>
              <a:gd name="connsiteY3" fmla="*/ 280737 h 30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579" h="307474">
                <a:moveTo>
                  <a:pt x="13368" y="0"/>
                </a:moveTo>
                <a:lnTo>
                  <a:pt x="1617579" y="0"/>
                </a:lnTo>
                <a:lnTo>
                  <a:pt x="1617579" y="307474"/>
                </a:lnTo>
                <a:lnTo>
                  <a:pt x="0" y="280737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01842" y="3271768"/>
            <a:ext cx="1616242" cy="30747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00505" y="3802495"/>
            <a:ext cx="1616242" cy="307474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3124200" y="4724400"/>
            <a:ext cx="4648200" cy="0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124200" y="4440989"/>
            <a:ext cx="1337" cy="512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191000" y="441692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257800" y="4440989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400800" y="4440989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467600" y="4440989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Snip Single Corner Rectangle 44"/>
          <p:cNvSpPr/>
          <p:nvPr/>
        </p:nvSpPr>
        <p:spPr>
          <a:xfrm>
            <a:off x="3157621" y="3871904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Medium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6" name="Snip Single Corner Rectangle 45"/>
          <p:cNvSpPr/>
          <p:nvPr/>
        </p:nvSpPr>
        <p:spPr>
          <a:xfrm>
            <a:off x="3157621" y="3306116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Snip Single Corner Rectangle 46"/>
          <p:cNvSpPr/>
          <p:nvPr/>
        </p:nvSpPr>
        <p:spPr>
          <a:xfrm>
            <a:off x="3156284" y="2743200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Good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Snip Single Corner Rectangle 54"/>
          <p:cNvSpPr/>
          <p:nvPr/>
        </p:nvSpPr>
        <p:spPr>
          <a:xfrm>
            <a:off x="4268537" y="3871904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Medium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6" name="Snip Single Corner Rectangle 55"/>
          <p:cNvSpPr/>
          <p:nvPr/>
        </p:nvSpPr>
        <p:spPr>
          <a:xfrm>
            <a:off x="4268537" y="3306116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Snip Single Corner Rectangle 56"/>
          <p:cNvSpPr/>
          <p:nvPr/>
        </p:nvSpPr>
        <p:spPr>
          <a:xfrm>
            <a:off x="4267200" y="2743200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Good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Snip Single Corner Rectangle 57"/>
          <p:cNvSpPr/>
          <p:nvPr/>
        </p:nvSpPr>
        <p:spPr>
          <a:xfrm>
            <a:off x="5366084" y="3871904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Good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9" name="Snip Single Corner Rectangle 58"/>
          <p:cNvSpPr/>
          <p:nvPr/>
        </p:nvSpPr>
        <p:spPr>
          <a:xfrm>
            <a:off x="5366084" y="3306116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Bad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0" name="Snip Single Corner Rectangle 59"/>
          <p:cNvSpPr/>
          <p:nvPr/>
        </p:nvSpPr>
        <p:spPr>
          <a:xfrm>
            <a:off x="5364747" y="2743200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54000" y="1905001"/>
            <a:ext cx="8737600" cy="32766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7467600" y="4736068"/>
            <a:ext cx="6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24200" y="2590800"/>
            <a:ext cx="1066800" cy="715316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191000" y="3780484"/>
            <a:ext cx="1066800" cy="715316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29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01842" y="2793998"/>
            <a:ext cx="1616242" cy="30747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280737"/>
            <a:ext cx="8622632" cy="1488239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Stochastic Network Utility Maximization:</a:t>
            </a:r>
            <a:br>
              <a:rPr lang="en-US" sz="4000" dirty="0" smtClean="0">
                <a:solidFill>
                  <a:srgbClr val="0000FF"/>
                </a:solidFill>
              </a:rPr>
            </a:b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008000"/>
                </a:solidFill>
              </a:rPr>
              <a:t>Optimality</a:t>
            </a:r>
            <a:r>
              <a:rPr lang="en-US" sz="4000" dirty="0" smtClean="0">
                <a:solidFill>
                  <a:srgbClr val="0000FF"/>
                </a:solidFill>
              </a:rPr>
              <a:t>,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Convergence</a:t>
            </a:r>
            <a:r>
              <a:rPr lang="en-US" sz="4000" dirty="0" smtClean="0">
                <a:solidFill>
                  <a:srgbClr val="0000FF"/>
                </a:solidFill>
              </a:rPr>
              <a:t>, </a:t>
            </a:r>
            <a:r>
              <a:rPr lang="en-US" sz="4000" dirty="0" smtClean="0">
                <a:solidFill>
                  <a:srgbClr val="FF0000"/>
                </a:solidFill>
              </a:rPr>
              <a:t>Adaptation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02250"/>
            <a:ext cx="6400800" cy="10795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Michael J. Neely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Southern California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264357" y="2019967"/>
            <a:ext cx="326189" cy="922421"/>
            <a:chOff x="1371600" y="2580105"/>
            <a:chExt cx="326189" cy="922421"/>
          </a:xfrm>
          <a:solidFill>
            <a:srgbClr val="008000"/>
          </a:solidFill>
        </p:grpSpPr>
        <p:sp>
          <p:nvSpPr>
            <p:cNvPr id="4" name="Rectangle 3"/>
            <p:cNvSpPr/>
            <p:nvPr/>
          </p:nvSpPr>
          <p:spPr>
            <a:xfrm>
              <a:off x="1371600" y="2927684"/>
              <a:ext cx="326189" cy="57484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</a:rPr>
                <a:t>1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1697789" y="2580105"/>
              <a:ext cx="0" cy="347579"/>
            </a:xfrm>
            <a:prstGeom prst="line">
              <a:avLst/>
            </a:prstGeom>
            <a:grpFill/>
            <a:ln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8419430" y="2942388"/>
            <a:ext cx="326189" cy="922421"/>
            <a:chOff x="1371600" y="2580105"/>
            <a:chExt cx="326189" cy="922421"/>
          </a:xfrm>
          <a:solidFill>
            <a:srgbClr val="FF0000"/>
          </a:solidFill>
        </p:grpSpPr>
        <p:sp>
          <p:nvSpPr>
            <p:cNvPr id="9" name="Rectangle 8"/>
            <p:cNvSpPr/>
            <p:nvPr/>
          </p:nvSpPr>
          <p:spPr>
            <a:xfrm>
              <a:off x="1371600" y="2927684"/>
              <a:ext cx="326189" cy="57484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</a:rPr>
                <a:t>2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1697789" y="2580105"/>
              <a:ext cx="0" cy="347579"/>
            </a:xfrm>
            <a:prstGeom prst="line">
              <a:avLst/>
            </a:prstGeom>
            <a:grpFill/>
            <a:ln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8550443" y="3837253"/>
            <a:ext cx="326189" cy="922421"/>
            <a:chOff x="1371600" y="2580105"/>
            <a:chExt cx="326189" cy="922421"/>
          </a:xfrm>
          <a:solidFill>
            <a:srgbClr val="FF6600"/>
          </a:solidFill>
        </p:grpSpPr>
        <p:sp>
          <p:nvSpPr>
            <p:cNvPr id="12" name="Rectangle 11"/>
            <p:cNvSpPr/>
            <p:nvPr/>
          </p:nvSpPr>
          <p:spPr>
            <a:xfrm>
              <a:off x="1371600" y="2927684"/>
              <a:ext cx="326189" cy="57484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</a:rPr>
                <a:t>3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1697789" y="2580105"/>
              <a:ext cx="0" cy="347579"/>
            </a:xfrm>
            <a:prstGeom prst="line">
              <a:avLst/>
            </a:prstGeom>
            <a:grpFill/>
            <a:ln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ounded Rectangle 20"/>
          <p:cNvSpPr/>
          <p:nvPr/>
        </p:nvSpPr>
        <p:spPr>
          <a:xfrm>
            <a:off x="533400" y="2713788"/>
            <a:ext cx="1938421" cy="14959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00505" y="2793998"/>
            <a:ext cx="1617579" cy="307474"/>
          </a:xfrm>
          <a:custGeom>
            <a:avLst/>
            <a:gdLst>
              <a:gd name="connsiteX0" fmla="*/ 13368 w 1617579"/>
              <a:gd name="connsiteY0" fmla="*/ 0 h 307474"/>
              <a:gd name="connsiteX1" fmla="*/ 1617579 w 1617579"/>
              <a:gd name="connsiteY1" fmla="*/ 0 h 307474"/>
              <a:gd name="connsiteX2" fmla="*/ 1617579 w 1617579"/>
              <a:gd name="connsiteY2" fmla="*/ 307474 h 307474"/>
              <a:gd name="connsiteX3" fmla="*/ 0 w 1617579"/>
              <a:gd name="connsiteY3" fmla="*/ 280737 h 30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579" h="307474">
                <a:moveTo>
                  <a:pt x="13368" y="0"/>
                </a:moveTo>
                <a:lnTo>
                  <a:pt x="1617579" y="0"/>
                </a:lnTo>
                <a:lnTo>
                  <a:pt x="1617579" y="307474"/>
                </a:lnTo>
                <a:lnTo>
                  <a:pt x="0" y="280737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00505" y="3802495"/>
            <a:ext cx="1617579" cy="307474"/>
          </a:xfrm>
          <a:custGeom>
            <a:avLst/>
            <a:gdLst>
              <a:gd name="connsiteX0" fmla="*/ 13368 w 1617579"/>
              <a:gd name="connsiteY0" fmla="*/ 0 h 307474"/>
              <a:gd name="connsiteX1" fmla="*/ 1617579 w 1617579"/>
              <a:gd name="connsiteY1" fmla="*/ 0 h 307474"/>
              <a:gd name="connsiteX2" fmla="*/ 1617579 w 1617579"/>
              <a:gd name="connsiteY2" fmla="*/ 307474 h 307474"/>
              <a:gd name="connsiteX3" fmla="*/ 0 w 1617579"/>
              <a:gd name="connsiteY3" fmla="*/ 280737 h 30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579" h="307474">
                <a:moveTo>
                  <a:pt x="13368" y="0"/>
                </a:moveTo>
                <a:lnTo>
                  <a:pt x="1617579" y="0"/>
                </a:lnTo>
                <a:lnTo>
                  <a:pt x="1617579" y="307474"/>
                </a:lnTo>
                <a:lnTo>
                  <a:pt x="0" y="280737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01842" y="3271768"/>
            <a:ext cx="1617579" cy="307474"/>
          </a:xfrm>
          <a:custGeom>
            <a:avLst/>
            <a:gdLst>
              <a:gd name="connsiteX0" fmla="*/ 13368 w 1617579"/>
              <a:gd name="connsiteY0" fmla="*/ 0 h 307474"/>
              <a:gd name="connsiteX1" fmla="*/ 1617579 w 1617579"/>
              <a:gd name="connsiteY1" fmla="*/ 0 h 307474"/>
              <a:gd name="connsiteX2" fmla="*/ 1617579 w 1617579"/>
              <a:gd name="connsiteY2" fmla="*/ 307474 h 307474"/>
              <a:gd name="connsiteX3" fmla="*/ 0 w 1617579"/>
              <a:gd name="connsiteY3" fmla="*/ 280737 h 30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579" h="307474">
                <a:moveTo>
                  <a:pt x="13368" y="0"/>
                </a:moveTo>
                <a:lnTo>
                  <a:pt x="1617579" y="0"/>
                </a:lnTo>
                <a:lnTo>
                  <a:pt x="1617579" y="307474"/>
                </a:lnTo>
                <a:lnTo>
                  <a:pt x="0" y="280737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01842" y="3271768"/>
            <a:ext cx="1616242" cy="30747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00505" y="3802495"/>
            <a:ext cx="1616242" cy="307474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3124200" y="4724400"/>
            <a:ext cx="4648200" cy="0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124200" y="4440989"/>
            <a:ext cx="1337" cy="512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191000" y="441692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257800" y="4440989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400800" y="4440989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467600" y="4440989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Snip Single Corner Rectangle 44"/>
          <p:cNvSpPr/>
          <p:nvPr/>
        </p:nvSpPr>
        <p:spPr>
          <a:xfrm>
            <a:off x="3157621" y="3871904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Medium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6" name="Snip Single Corner Rectangle 45"/>
          <p:cNvSpPr/>
          <p:nvPr/>
        </p:nvSpPr>
        <p:spPr>
          <a:xfrm>
            <a:off x="3157621" y="3306116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Snip Single Corner Rectangle 46"/>
          <p:cNvSpPr/>
          <p:nvPr/>
        </p:nvSpPr>
        <p:spPr>
          <a:xfrm>
            <a:off x="3156284" y="2743200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Good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Snip Single Corner Rectangle 54"/>
          <p:cNvSpPr/>
          <p:nvPr/>
        </p:nvSpPr>
        <p:spPr>
          <a:xfrm>
            <a:off x="4268537" y="3871904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Medium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6" name="Snip Single Corner Rectangle 55"/>
          <p:cNvSpPr/>
          <p:nvPr/>
        </p:nvSpPr>
        <p:spPr>
          <a:xfrm>
            <a:off x="4268537" y="3306116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Snip Single Corner Rectangle 56"/>
          <p:cNvSpPr/>
          <p:nvPr/>
        </p:nvSpPr>
        <p:spPr>
          <a:xfrm>
            <a:off x="4267200" y="2743200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Good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Snip Single Corner Rectangle 57"/>
          <p:cNvSpPr/>
          <p:nvPr/>
        </p:nvSpPr>
        <p:spPr>
          <a:xfrm>
            <a:off x="5366084" y="3871904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Good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9" name="Snip Single Corner Rectangle 58"/>
          <p:cNvSpPr/>
          <p:nvPr/>
        </p:nvSpPr>
        <p:spPr>
          <a:xfrm>
            <a:off x="5366084" y="3306116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Bad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0" name="Snip Single Corner Rectangle 59"/>
          <p:cNvSpPr/>
          <p:nvPr/>
        </p:nvSpPr>
        <p:spPr>
          <a:xfrm>
            <a:off x="5364747" y="2743200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54000" y="1905001"/>
            <a:ext cx="8737600" cy="32766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7467600" y="4736068"/>
            <a:ext cx="6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24200" y="2590800"/>
            <a:ext cx="1066800" cy="715316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191000" y="3780484"/>
            <a:ext cx="1066800" cy="715316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334000" y="3837253"/>
            <a:ext cx="1066800" cy="715316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71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01842" y="2793998"/>
            <a:ext cx="1616242" cy="30747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280737"/>
            <a:ext cx="8622632" cy="1488239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Stochastic Network Utility Maximization:</a:t>
            </a:r>
            <a:br>
              <a:rPr lang="en-US" sz="4000" dirty="0" smtClean="0">
                <a:solidFill>
                  <a:srgbClr val="0000FF"/>
                </a:solidFill>
              </a:rPr>
            </a:b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008000"/>
                </a:solidFill>
              </a:rPr>
              <a:t>Optimality</a:t>
            </a:r>
            <a:r>
              <a:rPr lang="en-US" sz="4000" dirty="0" smtClean="0">
                <a:solidFill>
                  <a:srgbClr val="0000FF"/>
                </a:solidFill>
              </a:rPr>
              <a:t>,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Convergence</a:t>
            </a:r>
            <a:r>
              <a:rPr lang="en-US" sz="4000" dirty="0" smtClean="0">
                <a:solidFill>
                  <a:srgbClr val="0000FF"/>
                </a:solidFill>
              </a:rPr>
              <a:t>, </a:t>
            </a:r>
            <a:r>
              <a:rPr lang="en-US" sz="4000" dirty="0" smtClean="0">
                <a:solidFill>
                  <a:srgbClr val="FF0000"/>
                </a:solidFill>
              </a:rPr>
              <a:t>Adaptation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02250"/>
            <a:ext cx="6400800" cy="10795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Michael J. Neely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Southern California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264357" y="2019967"/>
            <a:ext cx="326189" cy="922421"/>
            <a:chOff x="1371600" y="2580105"/>
            <a:chExt cx="326189" cy="922421"/>
          </a:xfrm>
          <a:solidFill>
            <a:srgbClr val="008000"/>
          </a:solidFill>
        </p:grpSpPr>
        <p:sp>
          <p:nvSpPr>
            <p:cNvPr id="4" name="Rectangle 3"/>
            <p:cNvSpPr/>
            <p:nvPr/>
          </p:nvSpPr>
          <p:spPr>
            <a:xfrm>
              <a:off x="1371600" y="2927684"/>
              <a:ext cx="326189" cy="57484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</a:rPr>
                <a:t>1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1697789" y="2580105"/>
              <a:ext cx="0" cy="347579"/>
            </a:xfrm>
            <a:prstGeom prst="line">
              <a:avLst/>
            </a:prstGeom>
            <a:grpFill/>
            <a:ln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8419430" y="2942388"/>
            <a:ext cx="326189" cy="922421"/>
            <a:chOff x="1371600" y="2580105"/>
            <a:chExt cx="326189" cy="922421"/>
          </a:xfrm>
          <a:solidFill>
            <a:srgbClr val="FF0000"/>
          </a:solidFill>
        </p:grpSpPr>
        <p:sp>
          <p:nvSpPr>
            <p:cNvPr id="9" name="Rectangle 8"/>
            <p:cNvSpPr/>
            <p:nvPr/>
          </p:nvSpPr>
          <p:spPr>
            <a:xfrm>
              <a:off x="1371600" y="2927684"/>
              <a:ext cx="326189" cy="57484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</a:rPr>
                <a:t>2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1697789" y="2580105"/>
              <a:ext cx="0" cy="347579"/>
            </a:xfrm>
            <a:prstGeom prst="line">
              <a:avLst/>
            </a:prstGeom>
            <a:grpFill/>
            <a:ln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8550443" y="3837253"/>
            <a:ext cx="326189" cy="922421"/>
            <a:chOff x="1371600" y="2580105"/>
            <a:chExt cx="326189" cy="922421"/>
          </a:xfrm>
          <a:solidFill>
            <a:srgbClr val="FF6600"/>
          </a:solidFill>
        </p:grpSpPr>
        <p:sp>
          <p:nvSpPr>
            <p:cNvPr id="12" name="Rectangle 11"/>
            <p:cNvSpPr/>
            <p:nvPr/>
          </p:nvSpPr>
          <p:spPr>
            <a:xfrm>
              <a:off x="1371600" y="2927684"/>
              <a:ext cx="326189" cy="57484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</a:rPr>
                <a:t>3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1697789" y="2580105"/>
              <a:ext cx="0" cy="347579"/>
            </a:xfrm>
            <a:prstGeom prst="line">
              <a:avLst/>
            </a:prstGeom>
            <a:grpFill/>
            <a:ln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ounded Rectangle 20"/>
          <p:cNvSpPr/>
          <p:nvPr/>
        </p:nvSpPr>
        <p:spPr>
          <a:xfrm>
            <a:off x="533400" y="2713788"/>
            <a:ext cx="1938421" cy="14959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00505" y="2793998"/>
            <a:ext cx="1617579" cy="307474"/>
          </a:xfrm>
          <a:custGeom>
            <a:avLst/>
            <a:gdLst>
              <a:gd name="connsiteX0" fmla="*/ 13368 w 1617579"/>
              <a:gd name="connsiteY0" fmla="*/ 0 h 307474"/>
              <a:gd name="connsiteX1" fmla="*/ 1617579 w 1617579"/>
              <a:gd name="connsiteY1" fmla="*/ 0 h 307474"/>
              <a:gd name="connsiteX2" fmla="*/ 1617579 w 1617579"/>
              <a:gd name="connsiteY2" fmla="*/ 307474 h 307474"/>
              <a:gd name="connsiteX3" fmla="*/ 0 w 1617579"/>
              <a:gd name="connsiteY3" fmla="*/ 280737 h 30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579" h="307474">
                <a:moveTo>
                  <a:pt x="13368" y="0"/>
                </a:moveTo>
                <a:lnTo>
                  <a:pt x="1617579" y="0"/>
                </a:lnTo>
                <a:lnTo>
                  <a:pt x="1617579" y="307474"/>
                </a:lnTo>
                <a:lnTo>
                  <a:pt x="0" y="280737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00505" y="3802495"/>
            <a:ext cx="1617579" cy="307474"/>
          </a:xfrm>
          <a:custGeom>
            <a:avLst/>
            <a:gdLst>
              <a:gd name="connsiteX0" fmla="*/ 13368 w 1617579"/>
              <a:gd name="connsiteY0" fmla="*/ 0 h 307474"/>
              <a:gd name="connsiteX1" fmla="*/ 1617579 w 1617579"/>
              <a:gd name="connsiteY1" fmla="*/ 0 h 307474"/>
              <a:gd name="connsiteX2" fmla="*/ 1617579 w 1617579"/>
              <a:gd name="connsiteY2" fmla="*/ 307474 h 307474"/>
              <a:gd name="connsiteX3" fmla="*/ 0 w 1617579"/>
              <a:gd name="connsiteY3" fmla="*/ 280737 h 30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579" h="307474">
                <a:moveTo>
                  <a:pt x="13368" y="0"/>
                </a:moveTo>
                <a:lnTo>
                  <a:pt x="1617579" y="0"/>
                </a:lnTo>
                <a:lnTo>
                  <a:pt x="1617579" y="307474"/>
                </a:lnTo>
                <a:lnTo>
                  <a:pt x="0" y="280737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01842" y="3271768"/>
            <a:ext cx="1617579" cy="307474"/>
          </a:xfrm>
          <a:custGeom>
            <a:avLst/>
            <a:gdLst>
              <a:gd name="connsiteX0" fmla="*/ 13368 w 1617579"/>
              <a:gd name="connsiteY0" fmla="*/ 0 h 307474"/>
              <a:gd name="connsiteX1" fmla="*/ 1617579 w 1617579"/>
              <a:gd name="connsiteY1" fmla="*/ 0 h 307474"/>
              <a:gd name="connsiteX2" fmla="*/ 1617579 w 1617579"/>
              <a:gd name="connsiteY2" fmla="*/ 307474 h 307474"/>
              <a:gd name="connsiteX3" fmla="*/ 0 w 1617579"/>
              <a:gd name="connsiteY3" fmla="*/ 280737 h 30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579" h="307474">
                <a:moveTo>
                  <a:pt x="13368" y="0"/>
                </a:moveTo>
                <a:lnTo>
                  <a:pt x="1617579" y="0"/>
                </a:lnTo>
                <a:lnTo>
                  <a:pt x="1617579" y="307474"/>
                </a:lnTo>
                <a:lnTo>
                  <a:pt x="0" y="280737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01842" y="3271768"/>
            <a:ext cx="1616242" cy="30747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00505" y="3802495"/>
            <a:ext cx="1616242" cy="307474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3124200" y="4724400"/>
            <a:ext cx="4648200" cy="0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124200" y="4440989"/>
            <a:ext cx="1337" cy="512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191000" y="441692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257800" y="4440989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400800" y="4440989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467600" y="4440989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Snip Single Corner Rectangle 44"/>
          <p:cNvSpPr/>
          <p:nvPr/>
        </p:nvSpPr>
        <p:spPr>
          <a:xfrm>
            <a:off x="3157621" y="3871904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Medium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6" name="Snip Single Corner Rectangle 45"/>
          <p:cNvSpPr/>
          <p:nvPr/>
        </p:nvSpPr>
        <p:spPr>
          <a:xfrm>
            <a:off x="3157621" y="3306116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Snip Single Corner Rectangle 46"/>
          <p:cNvSpPr/>
          <p:nvPr/>
        </p:nvSpPr>
        <p:spPr>
          <a:xfrm>
            <a:off x="3156284" y="2743200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Good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Snip Single Corner Rectangle 54"/>
          <p:cNvSpPr/>
          <p:nvPr/>
        </p:nvSpPr>
        <p:spPr>
          <a:xfrm>
            <a:off x="4268537" y="3871904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Medium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6" name="Snip Single Corner Rectangle 55"/>
          <p:cNvSpPr/>
          <p:nvPr/>
        </p:nvSpPr>
        <p:spPr>
          <a:xfrm>
            <a:off x="4268537" y="3306116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Snip Single Corner Rectangle 56"/>
          <p:cNvSpPr/>
          <p:nvPr/>
        </p:nvSpPr>
        <p:spPr>
          <a:xfrm>
            <a:off x="4267200" y="2743200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Good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Snip Single Corner Rectangle 57"/>
          <p:cNvSpPr/>
          <p:nvPr/>
        </p:nvSpPr>
        <p:spPr>
          <a:xfrm>
            <a:off x="5366084" y="3871904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Good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9" name="Snip Single Corner Rectangle 58"/>
          <p:cNvSpPr/>
          <p:nvPr/>
        </p:nvSpPr>
        <p:spPr>
          <a:xfrm>
            <a:off x="5366084" y="3306116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Bad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0" name="Snip Single Corner Rectangle 59"/>
          <p:cNvSpPr/>
          <p:nvPr/>
        </p:nvSpPr>
        <p:spPr>
          <a:xfrm>
            <a:off x="5364747" y="2743200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Snip Single Corner Rectangle 60"/>
          <p:cNvSpPr/>
          <p:nvPr/>
        </p:nvSpPr>
        <p:spPr>
          <a:xfrm>
            <a:off x="6478337" y="3871904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Bad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2" name="Snip Single Corner Rectangle 61"/>
          <p:cNvSpPr/>
          <p:nvPr/>
        </p:nvSpPr>
        <p:spPr>
          <a:xfrm>
            <a:off x="6478337" y="3306116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Snip Single Corner Rectangle 62"/>
          <p:cNvSpPr/>
          <p:nvPr/>
        </p:nvSpPr>
        <p:spPr>
          <a:xfrm>
            <a:off x="6477000" y="2743200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Good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54000" y="1905001"/>
            <a:ext cx="8737600" cy="32766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7467600" y="4736068"/>
            <a:ext cx="6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24200" y="2590800"/>
            <a:ext cx="1066800" cy="715316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191000" y="3780484"/>
            <a:ext cx="1066800" cy="715316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334000" y="3837253"/>
            <a:ext cx="1066800" cy="715316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51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01842" y="2793998"/>
            <a:ext cx="1616242" cy="30747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280737"/>
            <a:ext cx="8622632" cy="1488239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Stochastic Network Utility Maximization:</a:t>
            </a:r>
            <a:br>
              <a:rPr lang="en-US" sz="4000" dirty="0" smtClean="0">
                <a:solidFill>
                  <a:srgbClr val="0000FF"/>
                </a:solidFill>
              </a:rPr>
            </a:b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008000"/>
                </a:solidFill>
              </a:rPr>
              <a:t>Optimality</a:t>
            </a:r>
            <a:r>
              <a:rPr lang="en-US" sz="4000" dirty="0" smtClean="0">
                <a:solidFill>
                  <a:srgbClr val="0000FF"/>
                </a:solidFill>
              </a:rPr>
              <a:t>,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Convergence</a:t>
            </a:r>
            <a:r>
              <a:rPr lang="en-US" sz="4000" dirty="0" smtClean="0">
                <a:solidFill>
                  <a:srgbClr val="0000FF"/>
                </a:solidFill>
              </a:rPr>
              <a:t>, </a:t>
            </a:r>
            <a:r>
              <a:rPr lang="en-US" sz="4000" dirty="0" smtClean="0">
                <a:solidFill>
                  <a:srgbClr val="FF0000"/>
                </a:solidFill>
              </a:rPr>
              <a:t>Adaptation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02250"/>
            <a:ext cx="6400800" cy="10795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Michael J. Neely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Southern California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264357" y="2019967"/>
            <a:ext cx="326189" cy="922421"/>
            <a:chOff x="1371600" y="2580105"/>
            <a:chExt cx="326189" cy="922421"/>
          </a:xfrm>
          <a:solidFill>
            <a:srgbClr val="008000"/>
          </a:solidFill>
        </p:grpSpPr>
        <p:sp>
          <p:nvSpPr>
            <p:cNvPr id="4" name="Rectangle 3"/>
            <p:cNvSpPr/>
            <p:nvPr/>
          </p:nvSpPr>
          <p:spPr>
            <a:xfrm>
              <a:off x="1371600" y="2927684"/>
              <a:ext cx="326189" cy="57484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</a:rPr>
                <a:t>1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1697789" y="2580105"/>
              <a:ext cx="0" cy="347579"/>
            </a:xfrm>
            <a:prstGeom prst="line">
              <a:avLst/>
            </a:prstGeom>
            <a:grpFill/>
            <a:ln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8419430" y="2942388"/>
            <a:ext cx="326189" cy="922421"/>
            <a:chOff x="1371600" y="2580105"/>
            <a:chExt cx="326189" cy="922421"/>
          </a:xfrm>
          <a:solidFill>
            <a:srgbClr val="FF0000"/>
          </a:solidFill>
        </p:grpSpPr>
        <p:sp>
          <p:nvSpPr>
            <p:cNvPr id="9" name="Rectangle 8"/>
            <p:cNvSpPr/>
            <p:nvPr/>
          </p:nvSpPr>
          <p:spPr>
            <a:xfrm>
              <a:off x="1371600" y="2927684"/>
              <a:ext cx="326189" cy="57484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</a:rPr>
                <a:t>2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1697789" y="2580105"/>
              <a:ext cx="0" cy="347579"/>
            </a:xfrm>
            <a:prstGeom prst="line">
              <a:avLst/>
            </a:prstGeom>
            <a:grpFill/>
            <a:ln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8550443" y="3837253"/>
            <a:ext cx="326189" cy="922421"/>
            <a:chOff x="1371600" y="2580105"/>
            <a:chExt cx="326189" cy="922421"/>
          </a:xfrm>
          <a:solidFill>
            <a:srgbClr val="FF6600"/>
          </a:solidFill>
        </p:grpSpPr>
        <p:sp>
          <p:nvSpPr>
            <p:cNvPr id="12" name="Rectangle 11"/>
            <p:cNvSpPr/>
            <p:nvPr/>
          </p:nvSpPr>
          <p:spPr>
            <a:xfrm>
              <a:off x="1371600" y="2927684"/>
              <a:ext cx="326189" cy="57484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</a:rPr>
                <a:t>3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1697789" y="2580105"/>
              <a:ext cx="0" cy="347579"/>
            </a:xfrm>
            <a:prstGeom prst="line">
              <a:avLst/>
            </a:prstGeom>
            <a:grpFill/>
            <a:ln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ounded Rectangle 20"/>
          <p:cNvSpPr/>
          <p:nvPr/>
        </p:nvSpPr>
        <p:spPr>
          <a:xfrm>
            <a:off x="533400" y="2713788"/>
            <a:ext cx="1938421" cy="14959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00505" y="2793998"/>
            <a:ext cx="1617579" cy="307474"/>
          </a:xfrm>
          <a:custGeom>
            <a:avLst/>
            <a:gdLst>
              <a:gd name="connsiteX0" fmla="*/ 13368 w 1617579"/>
              <a:gd name="connsiteY0" fmla="*/ 0 h 307474"/>
              <a:gd name="connsiteX1" fmla="*/ 1617579 w 1617579"/>
              <a:gd name="connsiteY1" fmla="*/ 0 h 307474"/>
              <a:gd name="connsiteX2" fmla="*/ 1617579 w 1617579"/>
              <a:gd name="connsiteY2" fmla="*/ 307474 h 307474"/>
              <a:gd name="connsiteX3" fmla="*/ 0 w 1617579"/>
              <a:gd name="connsiteY3" fmla="*/ 280737 h 30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579" h="307474">
                <a:moveTo>
                  <a:pt x="13368" y="0"/>
                </a:moveTo>
                <a:lnTo>
                  <a:pt x="1617579" y="0"/>
                </a:lnTo>
                <a:lnTo>
                  <a:pt x="1617579" y="307474"/>
                </a:lnTo>
                <a:lnTo>
                  <a:pt x="0" y="280737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00505" y="3802495"/>
            <a:ext cx="1617579" cy="307474"/>
          </a:xfrm>
          <a:custGeom>
            <a:avLst/>
            <a:gdLst>
              <a:gd name="connsiteX0" fmla="*/ 13368 w 1617579"/>
              <a:gd name="connsiteY0" fmla="*/ 0 h 307474"/>
              <a:gd name="connsiteX1" fmla="*/ 1617579 w 1617579"/>
              <a:gd name="connsiteY1" fmla="*/ 0 h 307474"/>
              <a:gd name="connsiteX2" fmla="*/ 1617579 w 1617579"/>
              <a:gd name="connsiteY2" fmla="*/ 307474 h 307474"/>
              <a:gd name="connsiteX3" fmla="*/ 0 w 1617579"/>
              <a:gd name="connsiteY3" fmla="*/ 280737 h 30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579" h="307474">
                <a:moveTo>
                  <a:pt x="13368" y="0"/>
                </a:moveTo>
                <a:lnTo>
                  <a:pt x="1617579" y="0"/>
                </a:lnTo>
                <a:lnTo>
                  <a:pt x="1617579" y="307474"/>
                </a:lnTo>
                <a:lnTo>
                  <a:pt x="0" y="280737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01842" y="3271768"/>
            <a:ext cx="1617579" cy="307474"/>
          </a:xfrm>
          <a:custGeom>
            <a:avLst/>
            <a:gdLst>
              <a:gd name="connsiteX0" fmla="*/ 13368 w 1617579"/>
              <a:gd name="connsiteY0" fmla="*/ 0 h 307474"/>
              <a:gd name="connsiteX1" fmla="*/ 1617579 w 1617579"/>
              <a:gd name="connsiteY1" fmla="*/ 0 h 307474"/>
              <a:gd name="connsiteX2" fmla="*/ 1617579 w 1617579"/>
              <a:gd name="connsiteY2" fmla="*/ 307474 h 307474"/>
              <a:gd name="connsiteX3" fmla="*/ 0 w 1617579"/>
              <a:gd name="connsiteY3" fmla="*/ 280737 h 30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579" h="307474">
                <a:moveTo>
                  <a:pt x="13368" y="0"/>
                </a:moveTo>
                <a:lnTo>
                  <a:pt x="1617579" y="0"/>
                </a:lnTo>
                <a:lnTo>
                  <a:pt x="1617579" y="307474"/>
                </a:lnTo>
                <a:lnTo>
                  <a:pt x="0" y="280737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01842" y="3271768"/>
            <a:ext cx="1616242" cy="30747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00505" y="3802495"/>
            <a:ext cx="1616242" cy="307474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3124200" y="4724400"/>
            <a:ext cx="4648200" cy="0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124200" y="4440989"/>
            <a:ext cx="1337" cy="512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191000" y="4416926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257800" y="4440989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400800" y="4440989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467600" y="4440989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Snip Single Corner Rectangle 44"/>
          <p:cNvSpPr/>
          <p:nvPr/>
        </p:nvSpPr>
        <p:spPr>
          <a:xfrm>
            <a:off x="3157621" y="3871904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Medium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6" name="Snip Single Corner Rectangle 45"/>
          <p:cNvSpPr/>
          <p:nvPr/>
        </p:nvSpPr>
        <p:spPr>
          <a:xfrm>
            <a:off x="3157621" y="3306116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Snip Single Corner Rectangle 46"/>
          <p:cNvSpPr/>
          <p:nvPr/>
        </p:nvSpPr>
        <p:spPr>
          <a:xfrm>
            <a:off x="3156284" y="2743200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Good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Snip Single Corner Rectangle 54"/>
          <p:cNvSpPr/>
          <p:nvPr/>
        </p:nvSpPr>
        <p:spPr>
          <a:xfrm>
            <a:off x="4268537" y="3871904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Medium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6" name="Snip Single Corner Rectangle 55"/>
          <p:cNvSpPr/>
          <p:nvPr/>
        </p:nvSpPr>
        <p:spPr>
          <a:xfrm>
            <a:off x="4268537" y="3306116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Snip Single Corner Rectangle 56"/>
          <p:cNvSpPr/>
          <p:nvPr/>
        </p:nvSpPr>
        <p:spPr>
          <a:xfrm>
            <a:off x="4267200" y="2743200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Good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Snip Single Corner Rectangle 57"/>
          <p:cNvSpPr/>
          <p:nvPr/>
        </p:nvSpPr>
        <p:spPr>
          <a:xfrm>
            <a:off x="5366084" y="3871904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Good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9" name="Snip Single Corner Rectangle 58"/>
          <p:cNvSpPr/>
          <p:nvPr/>
        </p:nvSpPr>
        <p:spPr>
          <a:xfrm>
            <a:off x="5366084" y="3306116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Bad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0" name="Snip Single Corner Rectangle 59"/>
          <p:cNvSpPr/>
          <p:nvPr/>
        </p:nvSpPr>
        <p:spPr>
          <a:xfrm>
            <a:off x="5364747" y="2743200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Snip Single Corner Rectangle 60"/>
          <p:cNvSpPr/>
          <p:nvPr/>
        </p:nvSpPr>
        <p:spPr>
          <a:xfrm>
            <a:off x="6478337" y="3871904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Bad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2" name="Snip Single Corner Rectangle 61"/>
          <p:cNvSpPr/>
          <p:nvPr/>
        </p:nvSpPr>
        <p:spPr>
          <a:xfrm>
            <a:off x="6478337" y="3306116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Snip Single Corner Rectangle 62"/>
          <p:cNvSpPr/>
          <p:nvPr/>
        </p:nvSpPr>
        <p:spPr>
          <a:xfrm>
            <a:off x="6477000" y="2743200"/>
            <a:ext cx="958516" cy="477770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Good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54000" y="1905001"/>
            <a:ext cx="8737600" cy="32766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7467600" y="4736068"/>
            <a:ext cx="6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24200" y="2590800"/>
            <a:ext cx="1066800" cy="715316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191000" y="3780484"/>
            <a:ext cx="1066800" cy="715316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334000" y="3837253"/>
            <a:ext cx="1066800" cy="715316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442242" y="3223538"/>
            <a:ext cx="1066800" cy="715316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66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228600"/>
            <a:ext cx="8622632" cy="1159376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Stochastic Frank-Wolfe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28691" y="4875456"/>
            <a:ext cx="464151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Fluid Limit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nalysis: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err="1" smtClean="0"/>
              <a:t>Tse</a:t>
            </a:r>
            <a:r>
              <a:rPr lang="en-US" sz="2600" dirty="0" smtClean="0"/>
              <a:t> 1997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smtClean="0"/>
              <a:t>Kushner-Whiting 2002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err="1" smtClean="0"/>
              <a:t>Agrawal-Subramaniam</a:t>
            </a:r>
            <a:r>
              <a:rPr lang="en-US" sz="2600" dirty="0" smtClean="0"/>
              <a:t> 2002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200" y="1479888"/>
            <a:ext cx="6858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660066"/>
                </a:solidFill>
              </a:rPr>
              <a:t>Keep a </a:t>
            </a:r>
            <a:r>
              <a:rPr lang="en-US" sz="2800" b="1" i="1" dirty="0" smtClean="0">
                <a:solidFill>
                  <a:srgbClr val="FF0000"/>
                </a:solidFill>
              </a:rPr>
              <a:t>time-averaged transmission rate </a:t>
            </a:r>
            <a:r>
              <a:rPr lang="en-US" sz="2800" dirty="0" smtClean="0">
                <a:solidFill>
                  <a:srgbClr val="660066"/>
                </a:solidFill>
              </a:rPr>
              <a:t>vector:</a:t>
            </a:r>
            <a:endParaRPr lang="el-GR" sz="2800" dirty="0" smtClean="0">
              <a:solidFill>
                <a:srgbClr val="660066"/>
              </a:solidFill>
            </a:endParaRPr>
          </a:p>
          <a:p>
            <a:pPr marL="514350" indent="-514350">
              <a:buAutoNum type="arabicPeriod"/>
            </a:pPr>
            <a:endParaRPr lang="en-US" sz="800" dirty="0" smtClean="0"/>
          </a:p>
          <a:p>
            <a:r>
              <a:rPr lang="en-US" sz="2800" dirty="0" smtClean="0"/>
              <a:t> </a:t>
            </a:r>
            <a:r>
              <a:rPr lang="el-GR" sz="2800" dirty="0" smtClean="0"/>
              <a:t>      </a:t>
            </a:r>
            <a:r>
              <a:rPr lang="en-US" sz="2800" dirty="0" err="1" smtClean="0"/>
              <a:t>x</a:t>
            </a:r>
            <a:r>
              <a:rPr lang="en-US" sz="2800" baseline="-25000" dirty="0" err="1" smtClean="0"/>
              <a:t>av</a:t>
            </a:r>
            <a:r>
              <a:rPr lang="en-US" sz="2800" dirty="0" smtClean="0"/>
              <a:t>[t] = </a:t>
            </a:r>
            <a:r>
              <a:rPr lang="en-US" sz="2800" dirty="0" err="1" smtClean="0"/>
              <a:t>x</a:t>
            </a:r>
            <a:r>
              <a:rPr lang="en-US" sz="2800" baseline="-25000" dirty="0" err="1" smtClean="0"/>
              <a:t>av</a:t>
            </a:r>
            <a:r>
              <a:rPr lang="en-US" sz="2800" dirty="0" smtClean="0"/>
              <a:t>[t-1]</a:t>
            </a:r>
            <a:r>
              <a:rPr lang="el-GR" sz="2800" dirty="0" smtClean="0"/>
              <a:t> </a:t>
            </a:r>
            <a:r>
              <a:rPr lang="en-US" sz="2800" dirty="0" smtClean="0"/>
              <a:t>(1-</a:t>
            </a:r>
            <a:r>
              <a:rPr lang="el-GR" sz="2800" dirty="0" smtClean="0"/>
              <a:t>η</a:t>
            </a:r>
            <a:r>
              <a:rPr lang="en-US" sz="2800" dirty="0" smtClean="0"/>
              <a:t>[t]) </a:t>
            </a:r>
            <a:r>
              <a:rPr lang="el-GR" sz="2800" dirty="0" smtClean="0"/>
              <a:t> </a:t>
            </a:r>
            <a:r>
              <a:rPr lang="en-US" sz="2800" dirty="0" smtClean="0"/>
              <a:t>+ </a:t>
            </a:r>
            <a:r>
              <a:rPr lang="el-GR" sz="2800" dirty="0" smtClean="0"/>
              <a:t> η</a:t>
            </a:r>
            <a:r>
              <a:rPr lang="en-US" sz="2800" dirty="0" smtClean="0"/>
              <a:t>[t]</a:t>
            </a:r>
            <a:r>
              <a:rPr lang="el-GR" sz="2800" dirty="0" smtClean="0"/>
              <a:t> </a:t>
            </a:r>
            <a:r>
              <a:rPr lang="en-US" sz="2800" dirty="0"/>
              <a:t>X</a:t>
            </a:r>
            <a:r>
              <a:rPr lang="en-US" sz="2800" dirty="0" smtClean="0"/>
              <a:t>[t]</a:t>
            </a:r>
          </a:p>
          <a:p>
            <a:endParaRPr lang="en-US" sz="3200" dirty="0" smtClean="0"/>
          </a:p>
          <a:p>
            <a:r>
              <a:rPr lang="en-US" sz="2800" dirty="0" smtClean="0"/>
              <a:t>2. </a:t>
            </a:r>
            <a:r>
              <a:rPr lang="el-GR" sz="2800" dirty="0" smtClean="0"/>
              <a:t> </a:t>
            </a:r>
            <a:r>
              <a:rPr lang="en-US" sz="2800" dirty="0" smtClean="0">
                <a:solidFill>
                  <a:srgbClr val="660066"/>
                </a:solidFill>
              </a:rPr>
              <a:t>Choose X[t] in S[t] to maximize:</a:t>
            </a:r>
          </a:p>
          <a:p>
            <a:endParaRPr lang="en-US" sz="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       Utility’(</a:t>
            </a:r>
            <a:r>
              <a:rPr lang="en-US" sz="2800" dirty="0" err="1" smtClean="0"/>
              <a:t>x</a:t>
            </a:r>
            <a:r>
              <a:rPr lang="en-US" sz="2800" baseline="-25000" dirty="0" err="1" smtClean="0"/>
              <a:t>av</a:t>
            </a:r>
            <a:r>
              <a:rPr lang="en-US" sz="2800" dirty="0" smtClean="0"/>
              <a:t>[t-1]) </a:t>
            </a:r>
            <a:r>
              <a:rPr lang="el-GR" sz="2800" dirty="0" smtClean="0"/>
              <a:t>Χ</a:t>
            </a:r>
            <a:r>
              <a:rPr lang="en-US" sz="2800" dirty="0" smtClean="0"/>
              <a:t>[t]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1283368" y="2379584"/>
            <a:ext cx="5200316" cy="721895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22926" y="3943688"/>
            <a:ext cx="3122863" cy="597568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67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473</Words>
  <Application>Microsoft Macintosh PowerPoint</Application>
  <PresentationFormat>On-screen Show (4:3)</PresentationFormat>
  <Paragraphs>166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Stochastic Network Utility Maximization:  Optimality, Convergence, Adaptation</vt:lpstr>
      <vt:lpstr>Stochastic Network Utility Maximization:  Optimality, Convergence, Adaptation</vt:lpstr>
      <vt:lpstr>Stochastic Network Utility Maximization:  Optimality, Convergence, Adaptation</vt:lpstr>
      <vt:lpstr>Stochastic Network Utility Maximization:  Optimality, Convergence, Adaptation</vt:lpstr>
      <vt:lpstr>Stochastic Network Utility Maximization:  Optimality, Convergence, Adaptation</vt:lpstr>
      <vt:lpstr>Stochastic Network Utility Maximization:  Optimality, Convergence, Adaptation</vt:lpstr>
      <vt:lpstr>Stochastic Network Utility Maximization:  Optimality, Convergence, Adaptation</vt:lpstr>
      <vt:lpstr>Stochastic Network Utility Maximization:  Optimality, Convergence, Adaptation</vt:lpstr>
      <vt:lpstr>Stochastic Frank-Wolfe</vt:lpstr>
      <vt:lpstr>Questions</vt:lpstr>
      <vt:lpstr>PowerPoint Presentation</vt:lpstr>
      <vt:lpstr>PowerPoint Presentation</vt:lpstr>
      <vt:lpstr>Simulation</vt:lpstr>
      <vt:lpstr>Simulation</vt:lpstr>
      <vt:lpstr>Simulation</vt:lpstr>
      <vt:lpstr>Open questions</vt:lpstr>
    </vt:vector>
  </TitlesOfParts>
  <Company>anon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anon anon</dc:creator>
  <cp:lastModifiedBy>anon anon</cp:lastModifiedBy>
  <cp:revision>51</cp:revision>
  <dcterms:created xsi:type="dcterms:W3CDTF">2019-10-30T20:17:38Z</dcterms:created>
  <dcterms:modified xsi:type="dcterms:W3CDTF">2019-11-01T15:31:35Z</dcterms:modified>
</cp:coreProperties>
</file>